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24" r:id="rId2"/>
    <p:sldId id="321" r:id="rId3"/>
    <p:sldId id="400" r:id="rId4"/>
    <p:sldId id="322" r:id="rId5"/>
    <p:sldId id="320" r:id="rId6"/>
    <p:sldId id="389" r:id="rId7"/>
    <p:sldId id="325" r:id="rId8"/>
    <p:sldId id="326" r:id="rId9"/>
    <p:sldId id="327" r:id="rId10"/>
    <p:sldId id="328" r:id="rId11"/>
    <p:sldId id="390" r:id="rId12"/>
    <p:sldId id="329" r:id="rId13"/>
    <p:sldId id="403" r:id="rId14"/>
    <p:sldId id="402" r:id="rId15"/>
    <p:sldId id="401" r:id="rId16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00FF"/>
    <a:srgbClr val="0000FF"/>
    <a:srgbClr val="00FF99"/>
    <a:srgbClr val="FFFF00"/>
    <a:srgbClr val="FFCC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457" autoAdjust="0"/>
    <p:restoredTop sz="96982" autoAdjust="0"/>
  </p:normalViewPr>
  <p:slideViewPr>
    <p:cSldViewPr snapToGrid="0">
      <p:cViewPr>
        <p:scale>
          <a:sx n="125" d="100"/>
          <a:sy n="125" d="100"/>
        </p:scale>
        <p:origin x="348" y="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__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ja-JP"/>
        </a:p>
      </c:txPr>
    </c:title>
    <c:autoTitleDeleted val="0"/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chemeClr val="bg1">
                <a:lumMod val="6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日本</c:v>
                </c:pt>
                <c:pt idx="1">
                  <c:v>フランス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50.1</c:v>
                </c:pt>
                <c:pt idx="1">
                  <c:v>34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日本</c:v>
                </c:pt>
                <c:pt idx="1">
                  <c:v>フランス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46.16</c:v>
                </c:pt>
                <c:pt idx="1">
                  <c:v>62.7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系列 3</c:v>
                </c:pt>
              </c:strCache>
            </c:strRef>
          </c:tx>
          <c:spPr>
            <a:solidFill>
              <a:srgbClr val="C00000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日本</c:v>
                </c:pt>
                <c:pt idx="1">
                  <c:v>フランス</c:v>
                </c:pt>
              </c:strCache>
            </c:strRef>
          </c:cat>
          <c:val>
            <c:numRef>
              <c:f>Sheet1!$D$2:$D$3</c:f>
              <c:numCache>
                <c:formatCode>General</c:formatCode>
                <c:ptCount val="2"/>
                <c:pt idx="0">
                  <c:v>3.74</c:v>
                </c:pt>
                <c:pt idx="1">
                  <c:v>3.3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405771816"/>
        <c:axId val="405772992"/>
      </c:barChart>
      <c:catAx>
        <c:axId val="4057718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405772992"/>
        <c:crosses val="autoZero"/>
        <c:auto val="1"/>
        <c:lblAlgn val="ctr"/>
        <c:lblOffset val="100"/>
        <c:noMultiLvlLbl val="0"/>
      </c:catAx>
      <c:valAx>
        <c:axId val="4057729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40577181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ja-JP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 smtClean="0"/>
              <a:t>マスター サブタイトルの書式設定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1A3BC-8671-4166-9EA5-B77C2691D5B9}" type="datetimeFigureOut">
              <a:rPr kumimoji="1" lang="ja-JP" altLang="en-US" smtClean="0"/>
              <a:t>2016/6/23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63253-B9F6-46A1-A575-8D319D2338A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951158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1A3BC-8671-4166-9EA5-B77C2691D5B9}" type="datetimeFigureOut">
              <a:rPr kumimoji="1" lang="ja-JP" altLang="en-US" smtClean="0"/>
              <a:t>2016/6/23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63253-B9F6-46A1-A575-8D319D2338A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673649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1A3BC-8671-4166-9EA5-B77C2691D5B9}" type="datetimeFigureOut">
              <a:rPr kumimoji="1" lang="ja-JP" altLang="en-US" smtClean="0"/>
              <a:t>2016/6/23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63253-B9F6-46A1-A575-8D319D2338A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59958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1A3BC-8671-4166-9EA5-B77C2691D5B9}" type="datetimeFigureOut">
              <a:rPr kumimoji="1" lang="ja-JP" altLang="en-US" smtClean="0"/>
              <a:t>2016/6/23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63253-B9F6-46A1-A575-8D319D2338A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78403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1A3BC-8671-4166-9EA5-B77C2691D5B9}" type="datetimeFigureOut">
              <a:rPr kumimoji="1" lang="ja-JP" altLang="en-US" smtClean="0"/>
              <a:t>2016/6/23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63253-B9F6-46A1-A575-8D319D2338A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233225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1A3BC-8671-4166-9EA5-B77C2691D5B9}" type="datetimeFigureOut">
              <a:rPr kumimoji="1" lang="ja-JP" altLang="en-US" smtClean="0"/>
              <a:t>2016/6/23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63253-B9F6-46A1-A575-8D319D2338A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125366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1A3BC-8671-4166-9EA5-B77C2691D5B9}" type="datetimeFigureOut">
              <a:rPr kumimoji="1" lang="ja-JP" altLang="en-US" smtClean="0"/>
              <a:t>2016/6/23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63253-B9F6-46A1-A575-8D319D2338A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712443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1A3BC-8671-4166-9EA5-B77C2691D5B9}" type="datetimeFigureOut">
              <a:rPr kumimoji="1" lang="ja-JP" altLang="en-US" smtClean="0"/>
              <a:t>2016/6/23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63253-B9F6-46A1-A575-8D319D2338A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178581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1A3BC-8671-4166-9EA5-B77C2691D5B9}" type="datetimeFigureOut">
              <a:rPr kumimoji="1" lang="ja-JP" altLang="en-US" smtClean="0"/>
              <a:t>2016/6/23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63253-B9F6-46A1-A575-8D319D2338A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934649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1A3BC-8671-4166-9EA5-B77C2691D5B9}" type="datetimeFigureOut">
              <a:rPr kumimoji="1" lang="ja-JP" altLang="en-US" smtClean="0"/>
              <a:t>2016/6/23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63253-B9F6-46A1-A575-8D319D2338A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811528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1A3BC-8671-4166-9EA5-B77C2691D5B9}" type="datetimeFigureOut">
              <a:rPr kumimoji="1" lang="ja-JP" altLang="en-US" smtClean="0"/>
              <a:t>2016/6/23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63253-B9F6-46A1-A575-8D319D2338A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134816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B1A3BC-8671-4166-9EA5-B77C2691D5B9}" type="datetimeFigureOut">
              <a:rPr kumimoji="1" lang="ja-JP" altLang="en-US" smtClean="0"/>
              <a:t>2016/6/23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963253-B9F6-46A1-A575-8D319D2338A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26937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12" Type="http://schemas.openxmlformats.org/officeDocument/2006/relationships/image" Target="../media/image47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第</a:t>
            </a:r>
            <a:r>
              <a:rPr lang="en-US" altLang="ja-JP" dirty="0"/>
              <a:t>5</a:t>
            </a:r>
            <a:r>
              <a:rPr lang="ja-JP" altLang="en-US" dirty="0"/>
              <a:t>章 行列式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903614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正方形/長方形 78"/>
          <p:cNvSpPr/>
          <p:nvPr/>
        </p:nvSpPr>
        <p:spPr>
          <a:xfrm>
            <a:off x="5040155" y="6599238"/>
            <a:ext cx="178085" cy="13096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8" name="フリーフォーム 77"/>
          <p:cNvSpPr/>
          <p:nvPr/>
        </p:nvSpPr>
        <p:spPr>
          <a:xfrm>
            <a:off x="4521994" y="6601619"/>
            <a:ext cx="511968" cy="130968"/>
          </a:xfrm>
          <a:custGeom>
            <a:avLst/>
            <a:gdLst>
              <a:gd name="connsiteX0" fmla="*/ 509587 w 511968"/>
              <a:gd name="connsiteY0" fmla="*/ 0 h 130968"/>
              <a:gd name="connsiteX1" fmla="*/ 0 w 511968"/>
              <a:gd name="connsiteY1" fmla="*/ 130968 h 130968"/>
              <a:gd name="connsiteX2" fmla="*/ 511968 w 511968"/>
              <a:gd name="connsiteY2" fmla="*/ 130968 h 130968"/>
              <a:gd name="connsiteX3" fmla="*/ 509587 w 511968"/>
              <a:gd name="connsiteY3" fmla="*/ 0 h 130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1968" h="130968">
                <a:moveTo>
                  <a:pt x="509587" y="0"/>
                </a:moveTo>
                <a:lnTo>
                  <a:pt x="0" y="130968"/>
                </a:lnTo>
                <a:lnTo>
                  <a:pt x="511968" y="130968"/>
                </a:lnTo>
                <a:cubicBezTo>
                  <a:pt x="511174" y="87312"/>
                  <a:pt x="510381" y="43656"/>
                  <a:pt x="509587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6" name="フリーフォーム 75"/>
          <p:cNvSpPr/>
          <p:nvPr/>
        </p:nvSpPr>
        <p:spPr>
          <a:xfrm>
            <a:off x="5045869" y="6223000"/>
            <a:ext cx="171450" cy="361950"/>
          </a:xfrm>
          <a:custGeom>
            <a:avLst/>
            <a:gdLst>
              <a:gd name="connsiteX0" fmla="*/ 169068 w 171450"/>
              <a:gd name="connsiteY0" fmla="*/ 0 h 361950"/>
              <a:gd name="connsiteX1" fmla="*/ 0 w 171450"/>
              <a:gd name="connsiteY1" fmla="*/ 361950 h 361950"/>
              <a:gd name="connsiteX2" fmla="*/ 171450 w 171450"/>
              <a:gd name="connsiteY2" fmla="*/ 361950 h 361950"/>
              <a:gd name="connsiteX3" fmla="*/ 169068 w 171450"/>
              <a:gd name="connsiteY3" fmla="*/ 0 h 361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1450" h="361950">
                <a:moveTo>
                  <a:pt x="169068" y="0"/>
                </a:moveTo>
                <a:lnTo>
                  <a:pt x="0" y="361950"/>
                </a:lnTo>
                <a:lnTo>
                  <a:pt x="171450" y="361950"/>
                </a:lnTo>
                <a:lnTo>
                  <a:pt x="169068" y="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 rotWithShape="1">
          <a:blip r:embed="rId2"/>
          <a:srcRect t="-108" b="25759"/>
          <a:stretch/>
        </p:blipFill>
        <p:spPr>
          <a:xfrm>
            <a:off x="4086919" y="1553903"/>
            <a:ext cx="3994245" cy="4427797"/>
          </a:xfrm>
          <a:prstGeom prst="rect">
            <a:avLst/>
          </a:prstGeom>
        </p:spPr>
      </p:pic>
      <p:sp>
        <p:nvSpPr>
          <p:cNvPr id="6" name="タイトル 1"/>
          <p:cNvSpPr txBox="1">
            <a:spLocks/>
          </p:cNvSpPr>
          <p:nvPr/>
        </p:nvSpPr>
        <p:spPr>
          <a:xfrm>
            <a:off x="314325" y="0"/>
            <a:ext cx="11039475" cy="6799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3200" dirty="0" smtClean="0"/>
              <a:t>第</a:t>
            </a:r>
            <a:r>
              <a:rPr lang="en-US" altLang="ja-JP" sz="3200" dirty="0"/>
              <a:t>5</a:t>
            </a:r>
            <a:r>
              <a:rPr lang="ja-JP" altLang="en-US" sz="3200" dirty="0" smtClean="0"/>
              <a:t>章 行列式</a:t>
            </a:r>
            <a:r>
              <a:rPr lang="en-US" altLang="ja-JP" sz="3200" dirty="0" smtClean="0"/>
              <a:t>:5.3 </a:t>
            </a:r>
            <a:r>
              <a:rPr lang="ja-JP" altLang="en-US" sz="3200" dirty="0" smtClean="0"/>
              <a:t>クラメルの定理、逆行列、体積</a:t>
            </a:r>
            <a:endParaRPr lang="ja-JP" altLang="en-US" sz="3200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 rotWithShape="1">
          <a:blip r:embed="rId3"/>
          <a:srcRect b="19376"/>
          <a:stretch/>
        </p:blipFill>
        <p:spPr>
          <a:xfrm>
            <a:off x="0" y="1906021"/>
            <a:ext cx="3988266" cy="4507479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90551"/>
            <a:ext cx="3976307" cy="1315470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34897" y="1946873"/>
            <a:ext cx="3939164" cy="3469517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 rotWithShape="1">
          <a:blip r:embed="rId3"/>
          <a:srcRect t="82896"/>
          <a:stretch/>
        </p:blipFill>
        <p:spPr>
          <a:xfrm>
            <a:off x="4092898" y="590551"/>
            <a:ext cx="3988266" cy="956269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/>
        </p:nvPicPr>
        <p:blipFill rotWithShape="1">
          <a:blip r:embed="rId2"/>
          <a:srcRect t="77187"/>
          <a:stretch/>
        </p:blipFill>
        <p:spPr>
          <a:xfrm>
            <a:off x="8179816" y="588252"/>
            <a:ext cx="3994245" cy="1358621"/>
          </a:xfrm>
          <a:prstGeom prst="rect">
            <a:avLst/>
          </a:prstGeom>
        </p:spPr>
      </p:pic>
      <p:sp>
        <p:nvSpPr>
          <p:cNvPr id="9" name="正方形/長方形 8"/>
          <p:cNvSpPr/>
          <p:nvPr/>
        </p:nvSpPr>
        <p:spPr>
          <a:xfrm>
            <a:off x="2132952" y="1605651"/>
            <a:ext cx="184207" cy="117014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1385554" y="2462436"/>
            <a:ext cx="202628" cy="106376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2080879" y="2443384"/>
            <a:ext cx="202628" cy="106376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680098" y="2568812"/>
            <a:ext cx="222891" cy="106376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1022999" y="1965925"/>
            <a:ext cx="222891" cy="106376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1723088" y="1968917"/>
            <a:ext cx="222891" cy="106376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1054357" y="3709850"/>
            <a:ext cx="324000" cy="106376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1054357" y="3554312"/>
            <a:ext cx="324000" cy="106376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1054357" y="3860625"/>
            <a:ext cx="324000" cy="106376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3254630" y="3783622"/>
            <a:ext cx="324000" cy="106376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3254630" y="3628084"/>
            <a:ext cx="324000" cy="106376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1770706" y="3700324"/>
            <a:ext cx="267768" cy="106376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1612453" y="5091505"/>
            <a:ext cx="324000" cy="106376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1612453" y="4921678"/>
            <a:ext cx="324000" cy="106376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1612453" y="5268096"/>
            <a:ext cx="324000" cy="106376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2475240" y="4921678"/>
            <a:ext cx="93850" cy="106376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2793006" y="5268096"/>
            <a:ext cx="93850" cy="106376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2575365" y="5268096"/>
            <a:ext cx="93850" cy="106376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/>
          <p:cNvSpPr/>
          <p:nvPr/>
        </p:nvSpPr>
        <p:spPr>
          <a:xfrm>
            <a:off x="2893099" y="4921678"/>
            <a:ext cx="93850" cy="106376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/>
          <p:cNvSpPr/>
          <p:nvPr/>
        </p:nvSpPr>
        <p:spPr>
          <a:xfrm>
            <a:off x="2471882" y="5091505"/>
            <a:ext cx="93850" cy="106376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/>
        </p:nvSpPr>
        <p:spPr>
          <a:xfrm>
            <a:off x="2889741" y="5091505"/>
            <a:ext cx="93850" cy="106376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/>
        </p:nvSpPr>
        <p:spPr>
          <a:xfrm>
            <a:off x="2478523" y="5268096"/>
            <a:ext cx="93850" cy="106376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/>
        </p:nvSpPr>
        <p:spPr>
          <a:xfrm>
            <a:off x="2891619" y="5268096"/>
            <a:ext cx="93850" cy="106376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/>
          <p:cNvSpPr/>
          <p:nvPr/>
        </p:nvSpPr>
        <p:spPr>
          <a:xfrm>
            <a:off x="2790014" y="5091505"/>
            <a:ext cx="93850" cy="106376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/>
          <p:cNvSpPr/>
          <p:nvPr/>
        </p:nvSpPr>
        <p:spPr>
          <a:xfrm>
            <a:off x="2572373" y="5091505"/>
            <a:ext cx="93850" cy="106376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/>
          <p:cNvSpPr/>
          <p:nvPr/>
        </p:nvSpPr>
        <p:spPr>
          <a:xfrm>
            <a:off x="2795891" y="4921678"/>
            <a:ext cx="93850" cy="106376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36"/>
          <p:cNvSpPr/>
          <p:nvPr/>
        </p:nvSpPr>
        <p:spPr>
          <a:xfrm>
            <a:off x="2578250" y="4921678"/>
            <a:ext cx="93850" cy="106376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37"/>
          <p:cNvSpPr/>
          <p:nvPr/>
        </p:nvSpPr>
        <p:spPr>
          <a:xfrm>
            <a:off x="1860877" y="5655114"/>
            <a:ext cx="93850" cy="106376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38"/>
          <p:cNvSpPr/>
          <p:nvPr/>
        </p:nvSpPr>
        <p:spPr>
          <a:xfrm>
            <a:off x="2278736" y="5655114"/>
            <a:ext cx="93850" cy="106376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正方形/長方形 39"/>
          <p:cNvSpPr/>
          <p:nvPr/>
        </p:nvSpPr>
        <p:spPr>
          <a:xfrm>
            <a:off x="2181528" y="5655114"/>
            <a:ext cx="93850" cy="106376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正方形/長方形 40"/>
          <p:cNvSpPr/>
          <p:nvPr/>
        </p:nvSpPr>
        <p:spPr>
          <a:xfrm>
            <a:off x="1963887" y="5655114"/>
            <a:ext cx="93850" cy="106376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" name="直線矢印コネクタ 2"/>
          <p:cNvCxnSpPr/>
          <p:nvPr/>
        </p:nvCxnSpPr>
        <p:spPr>
          <a:xfrm flipV="1">
            <a:off x="4495800" y="6053710"/>
            <a:ext cx="0" cy="7481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矢印コネクタ 46"/>
          <p:cNvCxnSpPr/>
          <p:nvPr/>
        </p:nvCxnSpPr>
        <p:spPr>
          <a:xfrm>
            <a:off x="4364657" y="6737350"/>
            <a:ext cx="124092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二等辺三角形 47"/>
          <p:cNvSpPr/>
          <p:nvPr/>
        </p:nvSpPr>
        <p:spPr>
          <a:xfrm rot="20707416">
            <a:off x="4448916" y="6345710"/>
            <a:ext cx="552450" cy="323850"/>
          </a:xfrm>
          <a:prstGeom prst="triangl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二等辺三角形 48"/>
          <p:cNvSpPr/>
          <p:nvPr/>
        </p:nvSpPr>
        <p:spPr>
          <a:xfrm rot="9907416">
            <a:off x="4718615" y="6273799"/>
            <a:ext cx="552450" cy="323850"/>
          </a:xfrm>
          <a:prstGeom prst="triangl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テキスト ボックス 49"/>
          <p:cNvSpPr txBox="1"/>
          <p:nvPr/>
        </p:nvSpPr>
        <p:spPr>
          <a:xfrm>
            <a:off x="4827064" y="6372553"/>
            <a:ext cx="35621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600" dirty="0" smtClean="0">
                <a:solidFill>
                  <a:srgbClr val="FF0000"/>
                </a:solidFill>
              </a:rPr>
              <a:t>(a, b)</a:t>
            </a:r>
            <a:endParaRPr kumimoji="1" lang="ja-JP" altLang="en-US" sz="600" dirty="0">
              <a:solidFill>
                <a:srgbClr val="FF0000"/>
              </a:solidFill>
            </a:endParaRPr>
          </a:p>
        </p:txBody>
      </p:sp>
      <p:sp>
        <p:nvSpPr>
          <p:cNvPr id="51" name="テキスト ボックス 50"/>
          <p:cNvSpPr txBox="1"/>
          <p:nvPr/>
        </p:nvSpPr>
        <p:spPr>
          <a:xfrm>
            <a:off x="4669513" y="6270531"/>
            <a:ext cx="35621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600" dirty="0" smtClean="0">
                <a:solidFill>
                  <a:srgbClr val="00B0F0"/>
                </a:solidFill>
              </a:rPr>
              <a:t>(c, d)</a:t>
            </a:r>
            <a:endParaRPr kumimoji="1" lang="ja-JP" altLang="en-US" sz="600" dirty="0">
              <a:solidFill>
                <a:srgbClr val="00B0F0"/>
              </a:solidFill>
            </a:endParaRPr>
          </a:p>
        </p:txBody>
      </p:sp>
      <p:sp>
        <p:nvSpPr>
          <p:cNvPr id="52" name="円/楕円 51"/>
          <p:cNvSpPr/>
          <p:nvPr/>
        </p:nvSpPr>
        <p:spPr>
          <a:xfrm>
            <a:off x="5020689" y="6576598"/>
            <a:ext cx="32331" cy="3233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円/楕円 52"/>
          <p:cNvSpPr/>
          <p:nvPr/>
        </p:nvSpPr>
        <p:spPr>
          <a:xfrm>
            <a:off x="4674502" y="6337856"/>
            <a:ext cx="32331" cy="32331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5" name="直線コネクタ 54"/>
          <p:cNvCxnSpPr>
            <a:stCxn id="49" idx="2"/>
          </p:cNvCxnSpPr>
          <p:nvPr/>
        </p:nvCxnSpPr>
        <p:spPr>
          <a:xfrm flipH="1">
            <a:off x="5216525" y="6208310"/>
            <a:ext cx="3710" cy="52674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コネクタ 56"/>
          <p:cNvCxnSpPr>
            <a:stCxn id="49" idx="2"/>
          </p:cNvCxnSpPr>
          <p:nvPr/>
        </p:nvCxnSpPr>
        <p:spPr>
          <a:xfrm flipH="1" flipV="1">
            <a:off x="4495800" y="6208309"/>
            <a:ext cx="724435" cy="1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コネクタ 57"/>
          <p:cNvCxnSpPr>
            <a:stCxn id="53" idx="2"/>
          </p:cNvCxnSpPr>
          <p:nvPr/>
        </p:nvCxnSpPr>
        <p:spPr>
          <a:xfrm flipH="1" flipV="1">
            <a:off x="4495801" y="6353175"/>
            <a:ext cx="178701" cy="847"/>
          </a:xfrm>
          <a:prstGeom prst="line">
            <a:avLst/>
          </a:prstGeom>
          <a:ln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コネクタ 59"/>
          <p:cNvCxnSpPr/>
          <p:nvPr/>
        </p:nvCxnSpPr>
        <p:spPr>
          <a:xfrm>
            <a:off x="5038297" y="6609506"/>
            <a:ext cx="13" cy="12600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テキスト ボックス 62"/>
          <p:cNvSpPr txBox="1"/>
          <p:nvPr/>
        </p:nvSpPr>
        <p:spPr>
          <a:xfrm>
            <a:off x="5155926" y="6074394"/>
            <a:ext cx="67590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600" dirty="0" smtClean="0"/>
              <a:t>(</a:t>
            </a:r>
            <a:r>
              <a:rPr kumimoji="1" lang="en-US" altLang="ja-JP" sz="600" dirty="0" err="1" smtClean="0">
                <a:solidFill>
                  <a:srgbClr val="FF0000"/>
                </a:solidFill>
              </a:rPr>
              <a:t>a</a:t>
            </a:r>
            <a:r>
              <a:rPr kumimoji="1" lang="en-US" altLang="ja-JP" sz="600" dirty="0" err="1" smtClean="0"/>
              <a:t>+</a:t>
            </a:r>
            <a:r>
              <a:rPr kumimoji="1" lang="en-US" altLang="ja-JP" sz="600" dirty="0" err="1" smtClean="0">
                <a:solidFill>
                  <a:srgbClr val="00B0F0"/>
                </a:solidFill>
              </a:rPr>
              <a:t>c</a:t>
            </a:r>
            <a:r>
              <a:rPr kumimoji="1" lang="en-US" altLang="ja-JP" sz="600" dirty="0" smtClean="0"/>
              <a:t>, </a:t>
            </a:r>
            <a:r>
              <a:rPr kumimoji="1" lang="en-US" altLang="ja-JP" sz="600" dirty="0" err="1" smtClean="0">
                <a:solidFill>
                  <a:srgbClr val="FF0000"/>
                </a:solidFill>
              </a:rPr>
              <a:t>b</a:t>
            </a:r>
            <a:r>
              <a:rPr kumimoji="1" lang="en-US" altLang="ja-JP" sz="600" dirty="0" err="1" smtClean="0"/>
              <a:t>+</a:t>
            </a:r>
            <a:r>
              <a:rPr kumimoji="1" lang="en-US" altLang="ja-JP" sz="600" dirty="0" err="1" smtClean="0">
                <a:solidFill>
                  <a:srgbClr val="00B0F0"/>
                </a:solidFill>
              </a:rPr>
              <a:t>d</a:t>
            </a:r>
            <a:r>
              <a:rPr kumimoji="1" lang="en-US" altLang="ja-JP" sz="600" dirty="0" smtClean="0"/>
              <a:t>)</a:t>
            </a:r>
            <a:endParaRPr kumimoji="1" lang="ja-JP" altLang="en-US" sz="600" dirty="0"/>
          </a:p>
        </p:txBody>
      </p:sp>
      <p:cxnSp>
        <p:nvCxnSpPr>
          <p:cNvPr id="64" name="直線コネクタ 63"/>
          <p:cNvCxnSpPr/>
          <p:nvPr/>
        </p:nvCxnSpPr>
        <p:spPr>
          <a:xfrm flipH="1" flipV="1">
            <a:off x="4487868" y="6590462"/>
            <a:ext cx="724435" cy="1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線コネクタ 64"/>
          <p:cNvCxnSpPr/>
          <p:nvPr/>
        </p:nvCxnSpPr>
        <p:spPr>
          <a:xfrm flipH="1">
            <a:off x="4683284" y="6213785"/>
            <a:ext cx="3710" cy="526740"/>
          </a:xfrm>
          <a:prstGeom prst="line">
            <a:avLst/>
          </a:prstGeom>
          <a:ln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テキスト ボックス 65"/>
          <p:cNvSpPr txBox="1"/>
          <p:nvPr/>
        </p:nvSpPr>
        <p:spPr>
          <a:xfrm>
            <a:off x="4924071" y="6698748"/>
            <a:ext cx="18726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600" dirty="0" smtClean="0">
                <a:solidFill>
                  <a:srgbClr val="FF0000"/>
                </a:solidFill>
              </a:rPr>
              <a:t>a</a:t>
            </a:r>
            <a:endParaRPr kumimoji="1" lang="ja-JP" altLang="en-US" sz="600" dirty="0">
              <a:solidFill>
                <a:srgbClr val="FF0000"/>
              </a:solidFill>
            </a:endParaRPr>
          </a:p>
        </p:txBody>
      </p:sp>
      <p:sp>
        <p:nvSpPr>
          <p:cNvPr id="67" name="テキスト ボックス 66"/>
          <p:cNvSpPr txBox="1"/>
          <p:nvPr/>
        </p:nvSpPr>
        <p:spPr>
          <a:xfrm>
            <a:off x="4293822" y="6498129"/>
            <a:ext cx="18726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600" dirty="0" smtClean="0">
                <a:solidFill>
                  <a:srgbClr val="FF0000"/>
                </a:solidFill>
              </a:rPr>
              <a:t>b</a:t>
            </a:r>
            <a:endParaRPr kumimoji="1" lang="ja-JP" altLang="en-US" sz="600" dirty="0">
              <a:solidFill>
                <a:srgbClr val="FF0000"/>
              </a:solidFill>
            </a:endParaRPr>
          </a:p>
        </p:txBody>
      </p:sp>
      <p:sp>
        <p:nvSpPr>
          <p:cNvPr id="68" name="テキスト ボックス 67"/>
          <p:cNvSpPr txBox="1"/>
          <p:nvPr/>
        </p:nvSpPr>
        <p:spPr>
          <a:xfrm>
            <a:off x="4297189" y="6257114"/>
            <a:ext cx="18726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600" dirty="0" smtClean="0">
                <a:solidFill>
                  <a:srgbClr val="00B0F0"/>
                </a:solidFill>
              </a:rPr>
              <a:t>d</a:t>
            </a:r>
            <a:endParaRPr kumimoji="1" lang="ja-JP" altLang="en-US" sz="600" dirty="0">
              <a:solidFill>
                <a:srgbClr val="00B0F0"/>
              </a:solidFill>
            </a:endParaRPr>
          </a:p>
        </p:txBody>
      </p:sp>
      <p:sp>
        <p:nvSpPr>
          <p:cNvPr id="69" name="テキスト ボックス 68"/>
          <p:cNvSpPr txBox="1"/>
          <p:nvPr/>
        </p:nvSpPr>
        <p:spPr>
          <a:xfrm>
            <a:off x="4565672" y="6710088"/>
            <a:ext cx="18726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600" dirty="0">
                <a:solidFill>
                  <a:srgbClr val="00B0F0"/>
                </a:solidFill>
              </a:rPr>
              <a:t>c</a:t>
            </a:r>
            <a:endParaRPr kumimoji="1" lang="ja-JP" altLang="en-US" sz="600" dirty="0">
              <a:solidFill>
                <a:srgbClr val="00B0F0"/>
              </a:solidFill>
            </a:endParaRPr>
          </a:p>
        </p:txBody>
      </p:sp>
      <p:sp>
        <p:nvSpPr>
          <p:cNvPr id="70" name="左中かっこ 69"/>
          <p:cNvSpPr/>
          <p:nvPr/>
        </p:nvSpPr>
        <p:spPr>
          <a:xfrm rot="16200000">
            <a:off x="5118978" y="6690471"/>
            <a:ext cx="21328" cy="156244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1" name="テキスト ボックス 70"/>
          <p:cNvSpPr txBox="1"/>
          <p:nvPr/>
        </p:nvSpPr>
        <p:spPr>
          <a:xfrm>
            <a:off x="5024819" y="6770659"/>
            <a:ext cx="18726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600" dirty="0">
                <a:solidFill>
                  <a:srgbClr val="00B0F0"/>
                </a:solidFill>
              </a:rPr>
              <a:t>c</a:t>
            </a:r>
            <a:endParaRPr kumimoji="1" lang="ja-JP" altLang="en-US" sz="600" dirty="0">
              <a:solidFill>
                <a:srgbClr val="00B0F0"/>
              </a:solidFill>
            </a:endParaRPr>
          </a:p>
        </p:txBody>
      </p:sp>
      <p:sp>
        <p:nvSpPr>
          <p:cNvPr id="72" name="左中かっこ 71"/>
          <p:cNvSpPr/>
          <p:nvPr/>
        </p:nvSpPr>
        <p:spPr>
          <a:xfrm rot="10800000">
            <a:off x="5236154" y="6596532"/>
            <a:ext cx="21328" cy="156244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3" name="テキスト ボックス 72"/>
          <p:cNvSpPr txBox="1"/>
          <p:nvPr/>
        </p:nvSpPr>
        <p:spPr>
          <a:xfrm>
            <a:off x="5222847" y="6583926"/>
            <a:ext cx="18726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600" dirty="0" smtClean="0">
                <a:solidFill>
                  <a:srgbClr val="FF0000"/>
                </a:solidFill>
              </a:rPr>
              <a:t>b</a:t>
            </a:r>
            <a:endParaRPr kumimoji="1" lang="ja-JP" altLang="en-US" sz="600" dirty="0">
              <a:solidFill>
                <a:srgbClr val="FF0000"/>
              </a:solidFill>
            </a:endParaRPr>
          </a:p>
        </p:txBody>
      </p:sp>
      <p:sp>
        <p:nvSpPr>
          <p:cNvPr id="74" name="左中かっこ 73"/>
          <p:cNvSpPr/>
          <p:nvPr/>
        </p:nvSpPr>
        <p:spPr>
          <a:xfrm rot="10800000">
            <a:off x="5236153" y="6209350"/>
            <a:ext cx="21328" cy="368416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5" name="テキスト ボックス 74"/>
          <p:cNvSpPr txBox="1"/>
          <p:nvPr/>
        </p:nvSpPr>
        <p:spPr>
          <a:xfrm>
            <a:off x="5221297" y="6296813"/>
            <a:ext cx="18726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600" dirty="0" smtClean="0">
                <a:solidFill>
                  <a:srgbClr val="00B0F0"/>
                </a:solidFill>
              </a:rPr>
              <a:t>d</a:t>
            </a:r>
            <a:endParaRPr kumimoji="1" lang="ja-JP" altLang="en-US" sz="600" dirty="0">
              <a:solidFill>
                <a:srgbClr val="00B0F0"/>
              </a:solidFill>
            </a:endParaRPr>
          </a:p>
        </p:txBody>
      </p:sp>
      <p:sp>
        <p:nvSpPr>
          <p:cNvPr id="80" name="テキスト ボックス 79"/>
          <p:cNvSpPr txBox="1"/>
          <p:nvPr/>
        </p:nvSpPr>
        <p:spPr>
          <a:xfrm>
            <a:off x="5571179" y="6147264"/>
            <a:ext cx="20615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800" dirty="0" smtClean="0"/>
              <a:t>  </a:t>
            </a:r>
            <a:r>
              <a:rPr kumimoji="1" lang="ja-JP" altLang="en-US" sz="800" dirty="0" smtClean="0"/>
              <a:t>大長方形</a:t>
            </a:r>
            <a:r>
              <a:rPr lang="ja-JP" altLang="en-US" sz="800" dirty="0" smtClean="0"/>
              <a:t>－</a:t>
            </a:r>
            <a:r>
              <a:rPr lang="en-US" altLang="ja-JP" sz="800" dirty="0" smtClean="0"/>
              <a:t>2x(</a:t>
            </a:r>
            <a:r>
              <a:rPr lang="ja-JP" altLang="en-US" sz="8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三角形</a:t>
            </a:r>
            <a:r>
              <a:rPr lang="en-US" altLang="ja-JP" sz="800" dirty="0" smtClean="0"/>
              <a:t>+</a:t>
            </a:r>
            <a:r>
              <a:rPr lang="ja-JP" altLang="en-US" sz="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三角形</a:t>
            </a:r>
            <a:r>
              <a:rPr lang="en-US" altLang="ja-JP" sz="800" dirty="0" smtClean="0"/>
              <a:t>+</a:t>
            </a:r>
            <a:r>
              <a:rPr lang="ja-JP" altLang="en-US" sz="800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小長方形</a:t>
            </a:r>
            <a:r>
              <a:rPr lang="en-US" altLang="ja-JP" sz="800" dirty="0" smtClean="0"/>
              <a:t>)</a:t>
            </a:r>
          </a:p>
          <a:p>
            <a:r>
              <a:rPr lang="en-US" altLang="ja-JP" sz="800" dirty="0" smtClean="0"/>
              <a:t>=(</a:t>
            </a:r>
            <a:r>
              <a:rPr lang="en-US" altLang="ja-JP" sz="800" dirty="0" err="1" smtClean="0"/>
              <a:t>a+c</a:t>
            </a:r>
            <a:r>
              <a:rPr lang="en-US" altLang="ja-JP" sz="800" dirty="0" smtClean="0"/>
              <a:t>)(</a:t>
            </a:r>
            <a:r>
              <a:rPr lang="en-US" altLang="ja-JP" sz="800" dirty="0" err="1" smtClean="0"/>
              <a:t>b+d</a:t>
            </a:r>
            <a:r>
              <a:rPr lang="en-US" altLang="ja-JP" sz="800" dirty="0" smtClean="0"/>
              <a:t>)</a:t>
            </a:r>
            <a:r>
              <a:rPr lang="ja-JP" altLang="en-US" sz="800" dirty="0" smtClean="0"/>
              <a:t>－</a:t>
            </a:r>
            <a:r>
              <a:rPr lang="en-US" altLang="ja-JP" sz="800" dirty="0" smtClean="0"/>
              <a:t>2x(</a:t>
            </a:r>
            <a:r>
              <a:rPr lang="en-US" altLang="ja-JP" sz="8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0.5xcd</a:t>
            </a:r>
            <a:r>
              <a:rPr lang="en-US" altLang="ja-JP" sz="800" dirty="0" smtClean="0"/>
              <a:t>+</a:t>
            </a:r>
            <a:r>
              <a:rPr lang="en-US" altLang="ja-JP" sz="8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0.5xab</a:t>
            </a:r>
            <a:r>
              <a:rPr lang="en-US" altLang="ja-JP" sz="800" dirty="0" smtClean="0"/>
              <a:t>+</a:t>
            </a:r>
            <a:r>
              <a:rPr lang="en-US" altLang="ja-JP" sz="800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bc</a:t>
            </a:r>
            <a:r>
              <a:rPr lang="en-US" altLang="ja-JP" sz="800" dirty="0" smtClean="0"/>
              <a:t>)</a:t>
            </a:r>
          </a:p>
          <a:p>
            <a:r>
              <a:rPr kumimoji="1" lang="en-US" altLang="ja-JP" sz="800" dirty="0" smtClean="0"/>
              <a:t>=(</a:t>
            </a:r>
            <a:r>
              <a:rPr kumimoji="1" lang="en-US" altLang="ja-JP" sz="800" dirty="0" err="1" smtClean="0"/>
              <a:t>ab+ad+b</a:t>
            </a:r>
            <a:r>
              <a:rPr lang="en-US" altLang="ja-JP" sz="800" dirty="0" err="1" smtClean="0"/>
              <a:t>c</a:t>
            </a:r>
            <a:r>
              <a:rPr kumimoji="1" lang="en-US" altLang="ja-JP" sz="800" dirty="0" err="1" smtClean="0"/>
              <a:t>+dc</a:t>
            </a:r>
            <a:r>
              <a:rPr kumimoji="1" lang="en-US" altLang="ja-JP" sz="800" dirty="0" smtClean="0"/>
              <a:t>)</a:t>
            </a:r>
            <a:r>
              <a:rPr lang="ja-JP" altLang="en-US" sz="800" dirty="0" smtClean="0"/>
              <a:t>－</a:t>
            </a:r>
            <a:r>
              <a:rPr lang="en-US" altLang="ja-JP" sz="800" dirty="0" smtClean="0"/>
              <a:t>cd</a:t>
            </a:r>
            <a:r>
              <a:rPr lang="ja-JP" altLang="en-US" sz="800" dirty="0" smtClean="0"/>
              <a:t> －</a:t>
            </a:r>
            <a:r>
              <a:rPr lang="en-US" altLang="ja-JP" sz="800" dirty="0" smtClean="0"/>
              <a:t>ab</a:t>
            </a:r>
            <a:r>
              <a:rPr lang="ja-JP" altLang="en-US" sz="800" dirty="0"/>
              <a:t> </a:t>
            </a:r>
            <a:r>
              <a:rPr lang="ja-JP" altLang="en-US" sz="800" dirty="0" smtClean="0"/>
              <a:t>－</a:t>
            </a:r>
            <a:r>
              <a:rPr lang="en-US" altLang="ja-JP" sz="800" dirty="0" smtClean="0"/>
              <a:t>2bc</a:t>
            </a:r>
          </a:p>
          <a:p>
            <a:r>
              <a:rPr kumimoji="1" lang="en-US" altLang="ja-JP" sz="800" dirty="0" smtClean="0"/>
              <a:t>=ad-</a:t>
            </a:r>
            <a:r>
              <a:rPr kumimoji="1" lang="en-US" altLang="ja-JP" sz="800" dirty="0" err="1" smtClean="0"/>
              <a:t>bc</a:t>
            </a:r>
            <a:endParaRPr kumimoji="1" lang="ja-JP" altLang="en-US" sz="800" dirty="0"/>
          </a:p>
        </p:txBody>
      </p:sp>
      <p:sp>
        <p:nvSpPr>
          <p:cNvPr id="81" name="左中かっこ 80"/>
          <p:cNvSpPr/>
          <p:nvPr/>
        </p:nvSpPr>
        <p:spPr>
          <a:xfrm rot="16200000">
            <a:off x="4748007" y="6515264"/>
            <a:ext cx="36000" cy="50400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2" name="テキスト ボックス 81"/>
          <p:cNvSpPr txBox="1"/>
          <p:nvPr/>
        </p:nvSpPr>
        <p:spPr>
          <a:xfrm>
            <a:off x="4656593" y="6770659"/>
            <a:ext cx="18726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600" dirty="0" smtClean="0">
                <a:solidFill>
                  <a:srgbClr val="FF0000"/>
                </a:solidFill>
              </a:rPr>
              <a:t>a</a:t>
            </a:r>
            <a:endParaRPr kumimoji="1" lang="ja-JP" altLang="en-US" sz="600" dirty="0">
              <a:solidFill>
                <a:srgbClr val="FF0000"/>
              </a:solidFill>
            </a:endParaRPr>
          </a:p>
        </p:txBody>
      </p:sp>
      <p:sp>
        <p:nvSpPr>
          <p:cNvPr id="83" name="正方形/長方形 82"/>
          <p:cNvSpPr/>
          <p:nvPr/>
        </p:nvSpPr>
        <p:spPr>
          <a:xfrm>
            <a:off x="5763381" y="2609300"/>
            <a:ext cx="93850" cy="106376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4" name="正方形/長方形 83"/>
          <p:cNvSpPr/>
          <p:nvPr/>
        </p:nvSpPr>
        <p:spPr>
          <a:xfrm>
            <a:off x="6785731" y="2609300"/>
            <a:ext cx="93850" cy="106376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5" name="正方形/長方形 84"/>
          <p:cNvSpPr/>
          <p:nvPr/>
        </p:nvSpPr>
        <p:spPr>
          <a:xfrm>
            <a:off x="5517904" y="2330658"/>
            <a:ext cx="93850" cy="106376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6" name="正方形/長方形 85"/>
          <p:cNvSpPr/>
          <p:nvPr/>
        </p:nvSpPr>
        <p:spPr>
          <a:xfrm>
            <a:off x="5701638" y="2330658"/>
            <a:ext cx="93850" cy="106376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7" name="正方形/長方形 86"/>
          <p:cNvSpPr/>
          <p:nvPr/>
        </p:nvSpPr>
        <p:spPr>
          <a:xfrm>
            <a:off x="6333851" y="3034750"/>
            <a:ext cx="70511" cy="106376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8" name="正方形/長方形 87"/>
          <p:cNvSpPr/>
          <p:nvPr/>
        </p:nvSpPr>
        <p:spPr>
          <a:xfrm>
            <a:off x="5406054" y="4049915"/>
            <a:ext cx="43782" cy="87914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9" name="正方形/長方形 88"/>
          <p:cNvSpPr/>
          <p:nvPr/>
        </p:nvSpPr>
        <p:spPr>
          <a:xfrm>
            <a:off x="5814073" y="4600011"/>
            <a:ext cx="36184" cy="79922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0" name="正方形/長方形 89"/>
          <p:cNvSpPr/>
          <p:nvPr/>
        </p:nvSpPr>
        <p:spPr>
          <a:xfrm>
            <a:off x="5964631" y="4600011"/>
            <a:ext cx="36184" cy="79922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1" name="正方形/長方形 90"/>
          <p:cNvSpPr/>
          <p:nvPr/>
        </p:nvSpPr>
        <p:spPr>
          <a:xfrm>
            <a:off x="7459089" y="4356040"/>
            <a:ext cx="88851" cy="117014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2" name="正方形/長方形 91"/>
          <p:cNvSpPr/>
          <p:nvPr/>
        </p:nvSpPr>
        <p:spPr>
          <a:xfrm>
            <a:off x="7708886" y="4358651"/>
            <a:ext cx="80774" cy="117014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3" name="正方形/長方形 92"/>
          <p:cNvSpPr/>
          <p:nvPr/>
        </p:nvSpPr>
        <p:spPr>
          <a:xfrm>
            <a:off x="9122458" y="3936628"/>
            <a:ext cx="182889" cy="117014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4" name="正方形/長方形 93"/>
          <p:cNvSpPr/>
          <p:nvPr/>
        </p:nvSpPr>
        <p:spPr>
          <a:xfrm>
            <a:off x="11432269" y="3784609"/>
            <a:ext cx="182889" cy="117014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865352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フリーフォーム 155"/>
          <p:cNvSpPr/>
          <p:nvPr/>
        </p:nvSpPr>
        <p:spPr>
          <a:xfrm>
            <a:off x="10128250" y="4324350"/>
            <a:ext cx="825500" cy="323850"/>
          </a:xfrm>
          <a:custGeom>
            <a:avLst/>
            <a:gdLst>
              <a:gd name="connsiteX0" fmla="*/ 0 w 825500"/>
              <a:gd name="connsiteY0" fmla="*/ 177800 h 323850"/>
              <a:gd name="connsiteX1" fmla="*/ 419100 w 825500"/>
              <a:gd name="connsiteY1" fmla="*/ 0 h 323850"/>
              <a:gd name="connsiteX2" fmla="*/ 825500 w 825500"/>
              <a:gd name="connsiteY2" fmla="*/ 114300 h 323850"/>
              <a:gd name="connsiteX3" fmla="*/ 495300 w 825500"/>
              <a:gd name="connsiteY3" fmla="*/ 323850 h 323850"/>
              <a:gd name="connsiteX4" fmla="*/ 0 w 825500"/>
              <a:gd name="connsiteY4" fmla="*/ 177800 h 323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5500" h="323850">
                <a:moveTo>
                  <a:pt x="0" y="177800"/>
                </a:moveTo>
                <a:lnTo>
                  <a:pt x="419100" y="0"/>
                </a:lnTo>
                <a:lnTo>
                  <a:pt x="825500" y="114300"/>
                </a:lnTo>
                <a:lnTo>
                  <a:pt x="495300" y="323850"/>
                </a:lnTo>
                <a:lnTo>
                  <a:pt x="0" y="177800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タイトル 1"/>
          <p:cNvSpPr txBox="1">
            <a:spLocks/>
          </p:cNvSpPr>
          <p:nvPr/>
        </p:nvSpPr>
        <p:spPr>
          <a:xfrm>
            <a:off x="314325" y="0"/>
            <a:ext cx="11039475" cy="6799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3200" dirty="0" smtClean="0"/>
              <a:t>第</a:t>
            </a:r>
            <a:r>
              <a:rPr lang="en-US" altLang="ja-JP" sz="3200" dirty="0"/>
              <a:t>5</a:t>
            </a:r>
            <a:r>
              <a:rPr lang="ja-JP" altLang="en-US" sz="3200" dirty="0" smtClean="0"/>
              <a:t>章 行列式</a:t>
            </a:r>
            <a:r>
              <a:rPr lang="en-US" altLang="ja-JP" sz="3200" dirty="0" smtClean="0"/>
              <a:t>:5.3 </a:t>
            </a:r>
            <a:r>
              <a:rPr lang="ja-JP" altLang="en-US" sz="3200" dirty="0" smtClean="0"/>
              <a:t>クラメルの定理、逆行列、体積</a:t>
            </a:r>
            <a:endParaRPr lang="ja-JP" altLang="en-US" sz="3200" dirty="0"/>
          </a:p>
        </p:txBody>
      </p:sp>
      <p:pic>
        <p:nvPicPr>
          <p:cNvPr id="9" name="図 8"/>
          <p:cNvPicPr>
            <a:picLocks noChangeAspect="1"/>
          </p:cNvPicPr>
          <p:nvPr/>
        </p:nvPicPr>
        <p:blipFill rotWithShape="1">
          <a:blip r:embed="rId2"/>
          <a:srcRect b="3579"/>
          <a:stretch/>
        </p:blipFill>
        <p:spPr>
          <a:xfrm>
            <a:off x="0" y="679904"/>
            <a:ext cx="4012184" cy="2242758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 rotWithShape="1">
          <a:blip r:embed="rId3"/>
          <a:srcRect b="47717"/>
          <a:stretch/>
        </p:blipFill>
        <p:spPr>
          <a:xfrm>
            <a:off x="0" y="3417641"/>
            <a:ext cx="4000224" cy="3130929"/>
          </a:xfrm>
          <a:prstGeom prst="rect">
            <a:avLst/>
          </a:prstGeom>
        </p:spPr>
      </p:pic>
      <p:pic>
        <p:nvPicPr>
          <p:cNvPr id="13" name="図 12"/>
          <p:cNvPicPr>
            <a:picLocks noChangeAspect="1"/>
          </p:cNvPicPr>
          <p:nvPr/>
        </p:nvPicPr>
        <p:blipFill rotWithShape="1">
          <a:blip r:embed="rId4"/>
          <a:srcRect b="57848"/>
          <a:stretch/>
        </p:blipFill>
        <p:spPr>
          <a:xfrm>
            <a:off x="4149701" y="3484610"/>
            <a:ext cx="3976307" cy="2291062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 rotWithShape="1">
          <a:blip r:embed="rId3"/>
          <a:srcRect t="70508"/>
          <a:stretch/>
        </p:blipFill>
        <p:spPr>
          <a:xfrm>
            <a:off x="4125784" y="1718475"/>
            <a:ext cx="4000224" cy="1766134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4"/>
          <a:srcRect t="44504"/>
          <a:stretch/>
        </p:blipFill>
        <p:spPr>
          <a:xfrm>
            <a:off x="8215693" y="630503"/>
            <a:ext cx="3976307" cy="3016387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 rotWithShape="1">
          <a:blip r:embed="rId3"/>
          <a:srcRect t="52354" b="29478"/>
          <a:stretch/>
        </p:blipFill>
        <p:spPr>
          <a:xfrm>
            <a:off x="4125784" y="630503"/>
            <a:ext cx="4000224" cy="1087971"/>
          </a:xfrm>
          <a:prstGeom prst="rect">
            <a:avLst/>
          </a:prstGeom>
        </p:spPr>
      </p:pic>
      <p:sp>
        <p:nvSpPr>
          <p:cNvPr id="12" name="正方形/長方形 11"/>
          <p:cNvSpPr/>
          <p:nvPr/>
        </p:nvSpPr>
        <p:spPr>
          <a:xfrm>
            <a:off x="1823203" y="1236444"/>
            <a:ext cx="182889" cy="117014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392185" y="1388386"/>
            <a:ext cx="93850" cy="117014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735414" y="2313269"/>
            <a:ext cx="521807" cy="117014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735414" y="2469927"/>
            <a:ext cx="521807" cy="117014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735414" y="2155919"/>
            <a:ext cx="521807" cy="117014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2057049" y="2303743"/>
            <a:ext cx="52976" cy="117014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2802112" y="2303743"/>
            <a:ext cx="58274" cy="117014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3566762" y="2303743"/>
            <a:ext cx="58274" cy="117014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1" name="図 20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0856" y="2921806"/>
            <a:ext cx="3187582" cy="470197"/>
          </a:xfrm>
          <a:prstGeom prst="rect">
            <a:avLst/>
          </a:prstGeom>
        </p:spPr>
      </p:pic>
      <p:sp>
        <p:nvSpPr>
          <p:cNvPr id="22" name="正方形/長方形 21"/>
          <p:cNvSpPr/>
          <p:nvPr/>
        </p:nvSpPr>
        <p:spPr>
          <a:xfrm>
            <a:off x="1200604" y="2957161"/>
            <a:ext cx="143385" cy="118078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2245182" y="2957161"/>
            <a:ext cx="143385" cy="118078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3282512" y="2957161"/>
            <a:ext cx="143385" cy="118078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1423759" y="3257527"/>
            <a:ext cx="392086" cy="118880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2009508" y="3257527"/>
            <a:ext cx="137425" cy="118880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2478375" y="3257527"/>
            <a:ext cx="137425" cy="118880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2815144" y="3257527"/>
            <a:ext cx="392095" cy="118880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/>
          <p:cNvSpPr/>
          <p:nvPr/>
        </p:nvSpPr>
        <p:spPr>
          <a:xfrm>
            <a:off x="1423759" y="3113009"/>
            <a:ext cx="392086" cy="11888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/>
          <p:cNvSpPr/>
          <p:nvPr/>
        </p:nvSpPr>
        <p:spPr>
          <a:xfrm>
            <a:off x="2009508" y="3113009"/>
            <a:ext cx="137425" cy="11888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/>
        </p:nvSpPr>
        <p:spPr>
          <a:xfrm>
            <a:off x="2478375" y="3113009"/>
            <a:ext cx="137425" cy="11888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/>
        </p:nvSpPr>
        <p:spPr>
          <a:xfrm>
            <a:off x="2815144" y="3113009"/>
            <a:ext cx="392095" cy="11888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/>
        </p:nvSpPr>
        <p:spPr>
          <a:xfrm>
            <a:off x="2176761" y="3608790"/>
            <a:ext cx="254016" cy="118078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/>
          <p:cNvSpPr/>
          <p:nvPr/>
        </p:nvSpPr>
        <p:spPr>
          <a:xfrm>
            <a:off x="1510507" y="2300569"/>
            <a:ext cx="93864" cy="11888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36"/>
          <p:cNvSpPr/>
          <p:nvPr/>
        </p:nvSpPr>
        <p:spPr>
          <a:xfrm>
            <a:off x="1827635" y="2300569"/>
            <a:ext cx="93864" cy="11888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38"/>
          <p:cNvSpPr/>
          <p:nvPr/>
        </p:nvSpPr>
        <p:spPr>
          <a:xfrm>
            <a:off x="2262226" y="2300569"/>
            <a:ext cx="93864" cy="11888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正方形/長方形 39"/>
          <p:cNvSpPr/>
          <p:nvPr/>
        </p:nvSpPr>
        <p:spPr>
          <a:xfrm>
            <a:off x="2579354" y="2300569"/>
            <a:ext cx="93864" cy="11888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正方形/長方形 40"/>
          <p:cNvSpPr/>
          <p:nvPr/>
        </p:nvSpPr>
        <p:spPr>
          <a:xfrm>
            <a:off x="3024995" y="2300569"/>
            <a:ext cx="93864" cy="11888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正方形/長方形 41"/>
          <p:cNvSpPr/>
          <p:nvPr/>
        </p:nvSpPr>
        <p:spPr>
          <a:xfrm>
            <a:off x="3342123" y="2300569"/>
            <a:ext cx="93864" cy="11888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正方形/長方形 42"/>
          <p:cNvSpPr/>
          <p:nvPr/>
        </p:nvSpPr>
        <p:spPr>
          <a:xfrm>
            <a:off x="3118859" y="2300569"/>
            <a:ext cx="93864" cy="118880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正方形/長方形 43"/>
          <p:cNvSpPr/>
          <p:nvPr/>
        </p:nvSpPr>
        <p:spPr>
          <a:xfrm>
            <a:off x="3435987" y="2300569"/>
            <a:ext cx="93864" cy="118880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正方形/長方形 44"/>
          <p:cNvSpPr/>
          <p:nvPr/>
        </p:nvSpPr>
        <p:spPr>
          <a:xfrm>
            <a:off x="2356090" y="2300569"/>
            <a:ext cx="93864" cy="118880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正方形/長方形 45"/>
          <p:cNvSpPr/>
          <p:nvPr/>
        </p:nvSpPr>
        <p:spPr>
          <a:xfrm>
            <a:off x="2673218" y="2300569"/>
            <a:ext cx="93864" cy="118880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正方形/長方形 46"/>
          <p:cNvSpPr/>
          <p:nvPr/>
        </p:nvSpPr>
        <p:spPr>
          <a:xfrm>
            <a:off x="1610220" y="2300569"/>
            <a:ext cx="93864" cy="118880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正方形/長方形 47"/>
          <p:cNvSpPr/>
          <p:nvPr/>
        </p:nvSpPr>
        <p:spPr>
          <a:xfrm>
            <a:off x="1927348" y="2300569"/>
            <a:ext cx="93864" cy="118880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正方形/長方形 48"/>
          <p:cNvSpPr/>
          <p:nvPr/>
        </p:nvSpPr>
        <p:spPr>
          <a:xfrm>
            <a:off x="3079263" y="4629880"/>
            <a:ext cx="80937" cy="118078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正方形/長方形 49"/>
          <p:cNvSpPr/>
          <p:nvPr/>
        </p:nvSpPr>
        <p:spPr>
          <a:xfrm>
            <a:off x="1075731" y="5249947"/>
            <a:ext cx="89031" cy="118078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正方形/長方形 50"/>
          <p:cNvSpPr/>
          <p:nvPr/>
        </p:nvSpPr>
        <p:spPr>
          <a:xfrm>
            <a:off x="1213142" y="5249947"/>
            <a:ext cx="93864" cy="11888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正方形/長方形 51"/>
          <p:cNvSpPr/>
          <p:nvPr/>
        </p:nvSpPr>
        <p:spPr>
          <a:xfrm>
            <a:off x="1530270" y="5249947"/>
            <a:ext cx="93864" cy="11888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正方形/長方形 52"/>
          <p:cNvSpPr/>
          <p:nvPr/>
        </p:nvSpPr>
        <p:spPr>
          <a:xfrm>
            <a:off x="2015661" y="5249947"/>
            <a:ext cx="93864" cy="11888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正方形/長方形 53"/>
          <p:cNvSpPr/>
          <p:nvPr/>
        </p:nvSpPr>
        <p:spPr>
          <a:xfrm>
            <a:off x="2332789" y="5249947"/>
            <a:ext cx="93864" cy="11888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正方形/長方形 54"/>
          <p:cNvSpPr/>
          <p:nvPr/>
        </p:nvSpPr>
        <p:spPr>
          <a:xfrm>
            <a:off x="2829230" y="5249947"/>
            <a:ext cx="93864" cy="11888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正方形/長方形 55"/>
          <p:cNvSpPr/>
          <p:nvPr/>
        </p:nvSpPr>
        <p:spPr>
          <a:xfrm>
            <a:off x="3146358" y="5249947"/>
            <a:ext cx="93864" cy="11888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正方形/長方形 56"/>
          <p:cNvSpPr/>
          <p:nvPr/>
        </p:nvSpPr>
        <p:spPr>
          <a:xfrm>
            <a:off x="2923094" y="5249947"/>
            <a:ext cx="93864" cy="118880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正方形/長方形 57"/>
          <p:cNvSpPr/>
          <p:nvPr/>
        </p:nvSpPr>
        <p:spPr>
          <a:xfrm>
            <a:off x="3240222" y="5249947"/>
            <a:ext cx="93864" cy="118880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正方形/長方形 58"/>
          <p:cNvSpPr/>
          <p:nvPr/>
        </p:nvSpPr>
        <p:spPr>
          <a:xfrm>
            <a:off x="2109525" y="5249947"/>
            <a:ext cx="93864" cy="118880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正方形/長方形 59"/>
          <p:cNvSpPr/>
          <p:nvPr/>
        </p:nvSpPr>
        <p:spPr>
          <a:xfrm>
            <a:off x="2426653" y="5249947"/>
            <a:ext cx="93864" cy="118880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正方形/長方形 60"/>
          <p:cNvSpPr/>
          <p:nvPr/>
        </p:nvSpPr>
        <p:spPr>
          <a:xfrm>
            <a:off x="1312855" y="5249947"/>
            <a:ext cx="93864" cy="118880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2" name="正方形/長方形 61"/>
          <p:cNvSpPr/>
          <p:nvPr/>
        </p:nvSpPr>
        <p:spPr>
          <a:xfrm>
            <a:off x="1629983" y="5249947"/>
            <a:ext cx="93864" cy="118880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3" name="正方形/長方形 62"/>
          <p:cNvSpPr/>
          <p:nvPr/>
        </p:nvSpPr>
        <p:spPr>
          <a:xfrm>
            <a:off x="1882946" y="5249947"/>
            <a:ext cx="89031" cy="118078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4" name="正方形/長方形 63"/>
          <p:cNvSpPr/>
          <p:nvPr/>
        </p:nvSpPr>
        <p:spPr>
          <a:xfrm>
            <a:off x="2682098" y="5249947"/>
            <a:ext cx="89031" cy="118078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5" name="正方形/長方形 64"/>
          <p:cNvSpPr/>
          <p:nvPr/>
        </p:nvSpPr>
        <p:spPr>
          <a:xfrm>
            <a:off x="63706" y="6153880"/>
            <a:ext cx="130350" cy="118078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6" name="正方形/長方形 65"/>
          <p:cNvSpPr/>
          <p:nvPr/>
        </p:nvSpPr>
        <p:spPr>
          <a:xfrm>
            <a:off x="989896" y="6153880"/>
            <a:ext cx="130350" cy="118078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7" name="正方形/長方形 66"/>
          <p:cNvSpPr/>
          <p:nvPr/>
        </p:nvSpPr>
        <p:spPr>
          <a:xfrm>
            <a:off x="1679599" y="6376130"/>
            <a:ext cx="130350" cy="118078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8" name="正方形/長方形 67"/>
          <p:cNvSpPr/>
          <p:nvPr/>
        </p:nvSpPr>
        <p:spPr>
          <a:xfrm>
            <a:off x="2994859" y="6376130"/>
            <a:ext cx="130350" cy="118078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9" name="正方形/長方形 68"/>
          <p:cNvSpPr/>
          <p:nvPr/>
        </p:nvSpPr>
        <p:spPr>
          <a:xfrm>
            <a:off x="4511244" y="1752672"/>
            <a:ext cx="521807" cy="117014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0" name="正方形/長方形 69"/>
          <p:cNvSpPr/>
          <p:nvPr/>
        </p:nvSpPr>
        <p:spPr>
          <a:xfrm>
            <a:off x="5184344" y="1752672"/>
            <a:ext cx="521807" cy="117014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4" name="正方形/長方形 73"/>
          <p:cNvSpPr/>
          <p:nvPr/>
        </p:nvSpPr>
        <p:spPr>
          <a:xfrm>
            <a:off x="5070887" y="2116275"/>
            <a:ext cx="356401" cy="117014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5" name="正方形/長方形 74"/>
          <p:cNvSpPr/>
          <p:nvPr/>
        </p:nvSpPr>
        <p:spPr>
          <a:xfrm>
            <a:off x="5070887" y="2272933"/>
            <a:ext cx="356401" cy="117014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6" name="正方形/長方形 75"/>
          <p:cNvSpPr/>
          <p:nvPr/>
        </p:nvSpPr>
        <p:spPr>
          <a:xfrm>
            <a:off x="5070887" y="1958925"/>
            <a:ext cx="356401" cy="117014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7" name="正方形/長方形 76"/>
          <p:cNvSpPr/>
          <p:nvPr/>
        </p:nvSpPr>
        <p:spPr>
          <a:xfrm>
            <a:off x="5713074" y="2027208"/>
            <a:ext cx="201178" cy="117014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8" name="正方形/長方形 77"/>
          <p:cNvSpPr/>
          <p:nvPr/>
        </p:nvSpPr>
        <p:spPr>
          <a:xfrm>
            <a:off x="5713074" y="2183866"/>
            <a:ext cx="201178" cy="117014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9" name="正方形/長方形 78"/>
          <p:cNvSpPr/>
          <p:nvPr/>
        </p:nvSpPr>
        <p:spPr>
          <a:xfrm>
            <a:off x="6186006" y="2028752"/>
            <a:ext cx="201178" cy="117014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0" name="正方形/長方形 79"/>
          <p:cNvSpPr/>
          <p:nvPr/>
        </p:nvSpPr>
        <p:spPr>
          <a:xfrm>
            <a:off x="6186006" y="2185410"/>
            <a:ext cx="201178" cy="117014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1" name="正方形/長方形 80"/>
          <p:cNvSpPr/>
          <p:nvPr/>
        </p:nvSpPr>
        <p:spPr>
          <a:xfrm>
            <a:off x="6668283" y="2027208"/>
            <a:ext cx="201178" cy="117014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2" name="正方形/長方形 81"/>
          <p:cNvSpPr/>
          <p:nvPr/>
        </p:nvSpPr>
        <p:spPr>
          <a:xfrm>
            <a:off x="6668283" y="2183866"/>
            <a:ext cx="201178" cy="117014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3" name="正方形/長方形 82"/>
          <p:cNvSpPr/>
          <p:nvPr/>
        </p:nvSpPr>
        <p:spPr>
          <a:xfrm>
            <a:off x="5594832" y="2111325"/>
            <a:ext cx="70511" cy="117014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4" name="正方形/長方形 83"/>
          <p:cNvSpPr/>
          <p:nvPr/>
        </p:nvSpPr>
        <p:spPr>
          <a:xfrm>
            <a:off x="6064973" y="2111325"/>
            <a:ext cx="70511" cy="117014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5" name="正方形/長方形 84"/>
          <p:cNvSpPr/>
          <p:nvPr/>
        </p:nvSpPr>
        <p:spPr>
          <a:xfrm>
            <a:off x="6541342" y="2111325"/>
            <a:ext cx="70511" cy="117014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6" name="正方形/長方形 85"/>
          <p:cNvSpPr/>
          <p:nvPr/>
        </p:nvSpPr>
        <p:spPr>
          <a:xfrm>
            <a:off x="4549877" y="3143969"/>
            <a:ext cx="392041" cy="117014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7" name="正方形/長方形 86"/>
          <p:cNvSpPr/>
          <p:nvPr/>
        </p:nvSpPr>
        <p:spPr>
          <a:xfrm>
            <a:off x="4549877" y="3300627"/>
            <a:ext cx="392041" cy="117014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8" name="正方形/長方形 87"/>
          <p:cNvSpPr/>
          <p:nvPr/>
        </p:nvSpPr>
        <p:spPr>
          <a:xfrm>
            <a:off x="4549877" y="2986619"/>
            <a:ext cx="392041" cy="117014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9" name="正方形/長方形 88"/>
          <p:cNvSpPr/>
          <p:nvPr/>
        </p:nvSpPr>
        <p:spPr>
          <a:xfrm>
            <a:off x="5688754" y="4504141"/>
            <a:ext cx="124915" cy="117014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0" name="正方形/長方形 89"/>
          <p:cNvSpPr/>
          <p:nvPr/>
        </p:nvSpPr>
        <p:spPr>
          <a:xfrm>
            <a:off x="6393661" y="1390915"/>
            <a:ext cx="201178" cy="117014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94" name="直線矢印コネクタ 93"/>
          <p:cNvCxnSpPr/>
          <p:nvPr/>
        </p:nvCxnSpPr>
        <p:spPr>
          <a:xfrm flipV="1">
            <a:off x="8553450" y="4000632"/>
            <a:ext cx="0" cy="7481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線矢印コネクタ 94"/>
          <p:cNvCxnSpPr/>
          <p:nvPr/>
        </p:nvCxnSpPr>
        <p:spPr>
          <a:xfrm>
            <a:off x="8422307" y="4684272"/>
            <a:ext cx="124092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フリーフォーム 118"/>
          <p:cNvSpPr/>
          <p:nvPr/>
        </p:nvSpPr>
        <p:spPr>
          <a:xfrm>
            <a:off x="8553450" y="4155634"/>
            <a:ext cx="721519" cy="528638"/>
          </a:xfrm>
          <a:custGeom>
            <a:avLst/>
            <a:gdLst>
              <a:gd name="connsiteX0" fmla="*/ 0 w 721519"/>
              <a:gd name="connsiteY0" fmla="*/ 528638 h 528638"/>
              <a:gd name="connsiteX1" fmla="*/ 183357 w 721519"/>
              <a:gd name="connsiteY1" fmla="*/ 140494 h 528638"/>
              <a:gd name="connsiteX2" fmla="*/ 721519 w 721519"/>
              <a:gd name="connsiteY2" fmla="*/ 0 h 528638"/>
              <a:gd name="connsiteX3" fmla="*/ 535782 w 721519"/>
              <a:gd name="connsiteY3" fmla="*/ 383382 h 528638"/>
              <a:gd name="connsiteX4" fmla="*/ 0 w 721519"/>
              <a:gd name="connsiteY4" fmla="*/ 528638 h 528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1519" h="528638">
                <a:moveTo>
                  <a:pt x="0" y="528638"/>
                </a:moveTo>
                <a:lnTo>
                  <a:pt x="183357" y="140494"/>
                </a:lnTo>
                <a:lnTo>
                  <a:pt x="721519" y="0"/>
                </a:lnTo>
                <a:lnTo>
                  <a:pt x="535782" y="383382"/>
                </a:lnTo>
                <a:lnTo>
                  <a:pt x="0" y="528638"/>
                </a:lnTo>
                <a:close/>
              </a:path>
            </a:pathLst>
          </a:cu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0" name="テキスト ボックス 119"/>
          <p:cNvSpPr txBox="1"/>
          <p:nvPr/>
        </p:nvSpPr>
        <p:spPr>
          <a:xfrm>
            <a:off x="8461771" y="4296479"/>
            <a:ext cx="276038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500" dirty="0" smtClean="0"/>
              <a:t>|u|</a:t>
            </a:r>
            <a:endParaRPr kumimoji="1" lang="ja-JP" altLang="en-US" sz="500" dirty="0"/>
          </a:p>
        </p:txBody>
      </p:sp>
      <p:sp>
        <p:nvSpPr>
          <p:cNvPr id="121" name="テキスト ボックス 120"/>
          <p:cNvSpPr txBox="1"/>
          <p:nvPr/>
        </p:nvSpPr>
        <p:spPr>
          <a:xfrm>
            <a:off x="8860913" y="4536516"/>
            <a:ext cx="271228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500" dirty="0" smtClean="0"/>
              <a:t>|v|</a:t>
            </a:r>
            <a:endParaRPr kumimoji="1" lang="ja-JP" altLang="en-US" sz="500" dirty="0"/>
          </a:p>
        </p:txBody>
      </p:sp>
      <p:cxnSp>
        <p:nvCxnSpPr>
          <p:cNvPr id="123" name="直線コネクタ 122"/>
          <p:cNvCxnSpPr>
            <a:endCxn id="119" idx="1"/>
          </p:cNvCxnSpPr>
          <p:nvPr/>
        </p:nvCxnSpPr>
        <p:spPr>
          <a:xfrm flipH="1" flipV="1">
            <a:off x="8736807" y="4296128"/>
            <a:ext cx="65202" cy="318221"/>
          </a:xfrm>
          <a:prstGeom prst="line">
            <a:avLst/>
          </a:prstGeom>
          <a:ln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テキスト ボックス 124"/>
          <p:cNvSpPr txBox="1"/>
          <p:nvPr/>
        </p:nvSpPr>
        <p:spPr>
          <a:xfrm>
            <a:off x="8691373" y="4368775"/>
            <a:ext cx="382199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500" dirty="0" smtClean="0">
                <a:solidFill>
                  <a:srgbClr val="FF0000"/>
                </a:solidFill>
              </a:rPr>
              <a:t>|</a:t>
            </a:r>
            <a:r>
              <a:rPr kumimoji="1" lang="en-US" altLang="ja-JP" sz="500" dirty="0" err="1" smtClean="0">
                <a:solidFill>
                  <a:srgbClr val="FF0000"/>
                </a:solidFill>
              </a:rPr>
              <a:t>u|sinθ</a:t>
            </a:r>
            <a:endParaRPr kumimoji="1" lang="ja-JP" altLang="en-US" sz="500" dirty="0">
              <a:solidFill>
                <a:srgbClr val="FF0000"/>
              </a:solidFill>
            </a:endParaRPr>
          </a:p>
        </p:txBody>
      </p:sp>
      <p:sp>
        <p:nvSpPr>
          <p:cNvPr id="126" name="テキスト ボックス 125"/>
          <p:cNvSpPr txBox="1"/>
          <p:nvPr/>
        </p:nvSpPr>
        <p:spPr>
          <a:xfrm>
            <a:off x="8515349" y="4545241"/>
            <a:ext cx="221457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500" dirty="0" smtClean="0"/>
              <a:t>θ</a:t>
            </a:r>
            <a:endParaRPr kumimoji="1" lang="ja-JP" altLang="en-US" sz="500" dirty="0"/>
          </a:p>
        </p:txBody>
      </p:sp>
      <p:sp>
        <p:nvSpPr>
          <p:cNvPr id="128" name="フリーフォーム 127"/>
          <p:cNvSpPr/>
          <p:nvPr/>
        </p:nvSpPr>
        <p:spPr>
          <a:xfrm>
            <a:off x="6559550" y="1504950"/>
            <a:ext cx="1860550" cy="2724150"/>
          </a:xfrm>
          <a:custGeom>
            <a:avLst/>
            <a:gdLst>
              <a:gd name="connsiteX0" fmla="*/ 0 w 1860550"/>
              <a:gd name="connsiteY0" fmla="*/ 0 h 2724150"/>
              <a:gd name="connsiteX1" fmla="*/ 0 w 1860550"/>
              <a:gd name="connsiteY1" fmla="*/ 57150 h 2724150"/>
              <a:gd name="connsiteX2" fmla="*/ 1587500 w 1860550"/>
              <a:gd name="connsiteY2" fmla="*/ 57150 h 2724150"/>
              <a:gd name="connsiteX3" fmla="*/ 1587500 w 1860550"/>
              <a:gd name="connsiteY3" fmla="*/ 2724150 h 2724150"/>
              <a:gd name="connsiteX4" fmla="*/ 1860550 w 1860550"/>
              <a:gd name="connsiteY4" fmla="*/ 2724150 h 2724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0550" h="2724150">
                <a:moveTo>
                  <a:pt x="0" y="0"/>
                </a:moveTo>
                <a:lnTo>
                  <a:pt x="0" y="57150"/>
                </a:lnTo>
                <a:lnTo>
                  <a:pt x="1587500" y="57150"/>
                </a:lnTo>
                <a:lnTo>
                  <a:pt x="1587500" y="2724150"/>
                </a:lnTo>
                <a:lnTo>
                  <a:pt x="1860550" y="2724150"/>
                </a:lnTo>
              </a:path>
            </a:pathLst>
          </a:custGeom>
          <a:noFill/>
          <a:ln w="63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9" name="正方形/長方形 128"/>
          <p:cNvSpPr/>
          <p:nvPr/>
        </p:nvSpPr>
        <p:spPr>
          <a:xfrm>
            <a:off x="7601183" y="5309518"/>
            <a:ext cx="166263" cy="117014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0" name="正方形/長方形 129"/>
          <p:cNvSpPr/>
          <p:nvPr/>
        </p:nvSpPr>
        <p:spPr>
          <a:xfrm>
            <a:off x="7683914" y="5461918"/>
            <a:ext cx="356401" cy="117014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1" name="正方形/長方形 130"/>
          <p:cNvSpPr/>
          <p:nvPr/>
        </p:nvSpPr>
        <p:spPr>
          <a:xfrm>
            <a:off x="8375349" y="3183813"/>
            <a:ext cx="64101" cy="117014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2" name="テキスト ボックス 131"/>
          <p:cNvSpPr txBox="1"/>
          <p:nvPr/>
        </p:nvSpPr>
        <p:spPr>
          <a:xfrm>
            <a:off x="10153348" y="1887425"/>
            <a:ext cx="3054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50" dirty="0" smtClean="0"/>
              <a:t>2</a:t>
            </a:r>
            <a:endParaRPr kumimoji="1" lang="ja-JP" altLang="en-US" sz="1050" dirty="0"/>
          </a:p>
        </p:txBody>
      </p:sp>
      <p:cxnSp>
        <p:nvCxnSpPr>
          <p:cNvPr id="134" name="直線矢印コネクタ 133"/>
          <p:cNvCxnSpPr/>
          <p:nvPr/>
        </p:nvCxnSpPr>
        <p:spPr>
          <a:xfrm>
            <a:off x="10071100" y="4501760"/>
            <a:ext cx="514350" cy="180131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直線矢印コネクタ 134"/>
          <p:cNvCxnSpPr/>
          <p:nvPr/>
        </p:nvCxnSpPr>
        <p:spPr>
          <a:xfrm flipV="1">
            <a:off x="10071100" y="4291811"/>
            <a:ext cx="463248" cy="20801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直線矢印コネクタ 138"/>
          <p:cNvCxnSpPr/>
          <p:nvPr/>
        </p:nvCxnSpPr>
        <p:spPr>
          <a:xfrm flipV="1">
            <a:off x="10071402" y="3965266"/>
            <a:ext cx="0" cy="5358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正方形/長方形 139"/>
          <p:cNvSpPr/>
          <p:nvPr/>
        </p:nvSpPr>
        <p:spPr>
          <a:xfrm>
            <a:off x="8562801" y="3183813"/>
            <a:ext cx="64101" cy="117014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1" name="正方形/長方形 140"/>
          <p:cNvSpPr/>
          <p:nvPr/>
        </p:nvSpPr>
        <p:spPr>
          <a:xfrm>
            <a:off x="8729441" y="3183813"/>
            <a:ext cx="93850" cy="117014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2" name="正方形/長方形 141"/>
          <p:cNvSpPr/>
          <p:nvPr/>
        </p:nvSpPr>
        <p:spPr>
          <a:xfrm>
            <a:off x="9939892" y="1608122"/>
            <a:ext cx="558000" cy="117014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3" name="正方形/長方形 142"/>
          <p:cNvSpPr/>
          <p:nvPr/>
        </p:nvSpPr>
        <p:spPr>
          <a:xfrm>
            <a:off x="9939892" y="1764780"/>
            <a:ext cx="558000" cy="117014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4" name="正方形/長方形 143"/>
          <p:cNvSpPr/>
          <p:nvPr/>
        </p:nvSpPr>
        <p:spPr>
          <a:xfrm>
            <a:off x="9939892" y="1450772"/>
            <a:ext cx="558000" cy="117014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5" name="正方形/長方形 144"/>
          <p:cNvSpPr/>
          <p:nvPr/>
        </p:nvSpPr>
        <p:spPr>
          <a:xfrm>
            <a:off x="10701166" y="1608122"/>
            <a:ext cx="558000" cy="117014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6" name="正方形/長方形 145"/>
          <p:cNvSpPr/>
          <p:nvPr/>
        </p:nvSpPr>
        <p:spPr>
          <a:xfrm>
            <a:off x="10701166" y="1764780"/>
            <a:ext cx="558000" cy="117014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7" name="正方形/長方形 146"/>
          <p:cNvSpPr/>
          <p:nvPr/>
        </p:nvSpPr>
        <p:spPr>
          <a:xfrm>
            <a:off x="10701166" y="1450772"/>
            <a:ext cx="558000" cy="117014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0" name="フリーフォーム 149"/>
          <p:cNvSpPr/>
          <p:nvPr/>
        </p:nvSpPr>
        <p:spPr>
          <a:xfrm>
            <a:off x="10074275" y="4371975"/>
            <a:ext cx="80963" cy="90488"/>
          </a:xfrm>
          <a:custGeom>
            <a:avLst/>
            <a:gdLst>
              <a:gd name="connsiteX0" fmla="*/ 0 w 80963"/>
              <a:gd name="connsiteY0" fmla="*/ 42863 h 90488"/>
              <a:gd name="connsiteX1" fmla="*/ 80963 w 80963"/>
              <a:gd name="connsiteY1" fmla="*/ 0 h 90488"/>
              <a:gd name="connsiteX2" fmla="*/ 80963 w 80963"/>
              <a:gd name="connsiteY2" fmla="*/ 90488 h 90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0963" h="90488">
                <a:moveTo>
                  <a:pt x="0" y="42863"/>
                </a:moveTo>
                <a:lnTo>
                  <a:pt x="80963" y="0"/>
                </a:lnTo>
                <a:lnTo>
                  <a:pt x="80963" y="90488"/>
                </a:lnTo>
              </a:path>
            </a:pathLst>
          </a:cu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3" name="フリーフォーム 152"/>
          <p:cNvSpPr/>
          <p:nvPr/>
        </p:nvSpPr>
        <p:spPr>
          <a:xfrm>
            <a:off x="10547350" y="4298950"/>
            <a:ext cx="444500" cy="374650"/>
          </a:xfrm>
          <a:custGeom>
            <a:avLst/>
            <a:gdLst>
              <a:gd name="connsiteX0" fmla="*/ 0 w 444500"/>
              <a:gd name="connsiteY0" fmla="*/ 0 h 374650"/>
              <a:gd name="connsiteX1" fmla="*/ 444500 w 444500"/>
              <a:gd name="connsiteY1" fmla="*/ 133350 h 374650"/>
              <a:gd name="connsiteX2" fmla="*/ 57150 w 444500"/>
              <a:gd name="connsiteY2" fmla="*/ 374650 h 374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44500" h="374650">
                <a:moveTo>
                  <a:pt x="0" y="0"/>
                </a:moveTo>
                <a:lnTo>
                  <a:pt x="444500" y="133350"/>
                </a:lnTo>
                <a:lnTo>
                  <a:pt x="57150" y="374650"/>
                </a:lnTo>
              </a:path>
            </a:pathLst>
          </a:custGeom>
          <a:noFill/>
          <a:ln w="63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7" name="フリーフォーム 156"/>
          <p:cNvSpPr/>
          <p:nvPr/>
        </p:nvSpPr>
        <p:spPr>
          <a:xfrm>
            <a:off x="10553700" y="4210050"/>
            <a:ext cx="742950" cy="254000"/>
          </a:xfrm>
          <a:custGeom>
            <a:avLst/>
            <a:gdLst>
              <a:gd name="connsiteX0" fmla="*/ 742950 w 742950"/>
              <a:gd name="connsiteY0" fmla="*/ 0 h 254000"/>
              <a:gd name="connsiteX1" fmla="*/ 533400 w 742950"/>
              <a:gd name="connsiteY1" fmla="*/ 95250 h 254000"/>
              <a:gd name="connsiteX2" fmla="*/ 228600 w 742950"/>
              <a:gd name="connsiteY2" fmla="*/ 88900 h 254000"/>
              <a:gd name="connsiteX3" fmla="*/ 0 w 742950"/>
              <a:gd name="connsiteY3" fmla="*/ 254000 h 25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42950" h="254000">
                <a:moveTo>
                  <a:pt x="742950" y="0"/>
                </a:moveTo>
                <a:cubicBezTo>
                  <a:pt x="681037" y="40216"/>
                  <a:pt x="619125" y="80433"/>
                  <a:pt x="533400" y="95250"/>
                </a:cubicBezTo>
                <a:cubicBezTo>
                  <a:pt x="447675" y="110067"/>
                  <a:pt x="317500" y="62442"/>
                  <a:pt x="228600" y="88900"/>
                </a:cubicBezTo>
                <a:cubicBezTo>
                  <a:pt x="139700" y="115358"/>
                  <a:pt x="69850" y="184679"/>
                  <a:pt x="0" y="254000"/>
                </a:cubicBezTo>
              </a:path>
            </a:pathLst>
          </a:cu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58" name="直線矢印コネクタ 157"/>
          <p:cNvCxnSpPr/>
          <p:nvPr/>
        </p:nvCxnSpPr>
        <p:spPr>
          <a:xfrm flipH="1" flipV="1">
            <a:off x="9827634" y="4161097"/>
            <a:ext cx="244071" cy="333995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テキスト ボックス 160"/>
          <p:cNvSpPr txBox="1"/>
          <p:nvPr/>
        </p:nvSpPr>
        <p:spPr>
          <a:xfrm>
            <a:off x="10149042" y="4357218"/>
            <a:ext cx="36655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100" dirty="0"/>
              <a:t>θ</a:t>
            </a:r>
            <a:endParaRPr kumimoji="1" lang="ja-JP" altLang="en-US" sz="1100" dirty="0"/>
          </a:p>
        </p:txBody>
      </p:sp>
      <p:cxnSp>
        <p:nvCxnSpPr>
          <p:cNvPr id="164" name="直線コネクタ 163"/>
          <p:cNvCxnSpPr/>
          <p:nvPr/>
        </p:nvCxnSpPr>
        <p:spPr>
          <a:xfrm flipV="1">
            <a:off x="9821284" y="4066513"/>
            <a:ext cx="259323" cy="113252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右中かっこ 164"/>
          <p:cNvSpPr/>
          <p:nvPr/>
        </p:nvSpPr>
        <p:spPr>
          <a:xfrm>
            <a:off x="10088082" y="4067659"/>
            <a:ext cx="45719" cy="402300"/>
          </a:xfrm>
          <a:prstGeom prst="rightBrac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6" name="テキスト ボックス 165"/>
              <p:cNvSpPr txBox="1"/>
              <p:nvPr/>
            </p:nvSpPr>
            <p:spPr>
              <a:xfrm>
                <a:off x="10925175" y="4008168"/>
                <a:ext cx="909608" cy="1615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kumimoji="1" lang="en-US" altLang="ja-JP" sz="105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105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𝒖</m:t>
                          </m:r>
                          <m:r>
                            <a:rPr kumimoji="1" lang="en-US" altLang="ja-JP" sz="105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kumimoji="1" lang="en-US" altLang="ja-JP" sz="1050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𝒗</m:t>
                          </m:r>
                        </m:e>
                      </m:d>
                      <m:d>
                        <m:dPr>
                          <m:begChr m:val="‖"/>
                          <m:endChr m:val="‖"/>
                          <m:ctrlPr>
                            <a:rPr kumimoji="1" lang="en-US" altLang="ja-JP" sz="105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kumimoji="1" lang="en-US" altLang="ja-JP" sz="105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ja-JP" sz="1050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kumimoji="1" lang="ja-JP" altLang="en-US" sz="105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</m:e>
                      </m:d>
                    </m:oMath>
                  </m:oMathPara>
                </a14:m>
                <a:endParaRPr kumimoji="1" lang="ja-JP" altLang="en-US" sz="1050" dirty="0"/>
              </a:p>
            </p:txBody>
          </p:sp>
        </mc:Choice>
        <mc:Fallback>
          <p:sp>
            <p:nvSpPr>
              <p:cNvPr id="166" name="テキスト ボックス 1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25175" y="4008168"/>
                <a:ext cx="909608" cy="161583"/>
              </a:xfrm>
              <a:prstGeom prst="rect">
                <a:avLst/>
              </a:prstGeom>
              <a:blipFill rotWithShape="0">
                <a:blip r:embed="rId6"/>
                <a:stretch>
                  <a:fillRect b="-1153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7" name="テキスト ボックス 166"/>
              <p:cNvSpPr txBox="1"/>
              <p:nvPr/>
            </p:nvSpPr>
            <p:spPr>
              <a:xfrm>
                <a:off x="9891054" y="3788099"/>
                <a:ext cx="353238" cy="1615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105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𝒖</m:t>
                      </m:r>
                      <m:r>
                        <a:rPr lang="en-US" altLang="ja-JP" sz="105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ja-JP" sz="1050" b="1" i="1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𝒗</m:t>
                      </m:r>
                    </m:oMath>
                  </m:oMathPara>
                </a14:m>
                <a:endParaRPr kumimoji="1" lang="ja-JP" altLang="en-US" sz="1050" dirty="0"/>
              </a:p>
            </p:txBody>
          </p:sp>
        </mc:Choice>
        <mc:Fallback>
          <p:sp>
            <p:nvSpPr>
              <p:cNvPr id="167" name="テキスト ボックス 16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91054" y="3788099"/>
                <a:ext cx="353238" cy="161583"/>
              </a:xfrm>
              <a:prstGeom prst="rect">
                <a:avLst/>
              </a:prstGeom>
              <a:blipFill rotWithShape="0">
                <a:blip r:embed="rId7"/>
                <a:stretch>
                  <a:fillRect l="-5263" r="-7018" b="-370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8" name="テキスト ボックス 167"/>
              <p:cNvSpPr txBox="1"/>
              <p:nvPr/>
            </p:nvSpPr>
            <p:spPr>
              <a:xfrm>
                <a:off x="10389111" y="4335181"/>
                <a:ext cx="117019" cy="1615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105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𝒖</m:t>
                      </m:r>
                    </m:oMath>
                  </m:oMathPara>
                </a14:m>
                <a:endParaRPr kumimoji="1" lang="ja-JP" altLang="en-US" sz="1050" dirty="0"/>
              </a:p>
            </p:txBody>
          </p:sp>
        </mc:Choice>
        <mc:Fallback>
          <p:sp>
            <p:nvSpPr>
              <p:cNvPr id="168" name="テキスト ボックス 1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89111" y="4335181"/>
                <a:ext cx="117019" cy="161583"/>
              </a:xfrm>
              <a:prstGeom prst="rect">
                <a:avLst/>
              </a:prstGeom>
              <a:blipFill rotWithShape="0">
                <a:blip r:embed="rId8"/>
                <a:stretch>
                  <a:fillRect l="-21053" r="-1578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9" name="テキスト ボックス 168"/>
              <p:cNvSpPr txBox="1"/>
              <p:nvPr/>
            </p:nvSpPr>
            <p:spPr>
              <a:xfrm>
                <a:off x="10404993" y="4670237"/>
                <a:ext cx="110607" cy="1615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1050" b="1" i="1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𝒗</m:t>
                      </m:r>
                    </m:oMath>
                  </m:oMathPara>
                </a14:m>
                <a:endParaRPr kumimoji="1" lang="ja-JP" altLang="en-US" sz="1050" dirty="0"/>
              </a:p>
            </p:txBody>
          </p:sp>
        </mc:Choice>
        <mc:Fallback>
          <p:sp>
            <p:nvSpPr>
              <p:cNvPr id="169" name="テキスト ボックス 16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04993" y="4670237"/>
                <a:ext cx="110607" cy="161583"/>
              </a:xfrm>
              <a:prstGeom prst="rect">
                <a:avLst/>
              </a:prstGeom>
              <a:blipFill rotWithShape="0">
                <a:blip r:embed="rId9"/>
                <a:stretch>
                  <a:fillRect l="-22222" r="-1666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0" name="テキスト ボックス 169"/>
              <p:cNvSpPr txBox="1"/>
              <p:nvPr/>
            </p:nvSpPr>
            <p:spPr>
              <a:xfrm>
                <a:off x="9710944" y="4021270"/>
                <a:ext cx="136255" cy="1615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105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𝒘</m:t>
                      </m:r>
                    </m:oMath>
                  </m:oMathPara>
                </a14:m>
                <a:endParaRPr kumimoji="1" lang="ja-JP" altLang="en-US" sz="1050" dirty="0"/>
              </a:p>
            </p:txBody>
          </p:sp>
        </mc:Choice>
        <mc:Fallback>
          <p:sp>
            <p:nvSpPr>
              <p:cNvPr id="170" name="テキスト ボックス 1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0944" y="4021270"/>
                <a:ext cx="136255" cy="161583"/>
              </a:xfrm>
              <a:prstGeom prst="rect">
                <a:avLst/>
              </a:prstGeom>
              <a:blipFill rotWithShape="0">
                <a:blip r:embed="rId10"/>
                <a:stretch>
                  <a:fillRect l="-18182" r="-13636" b="-384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1" name="テキスト ボックス 170"/>
              <p:cNvSpPr txBox="1"/>
              <p:nvPr/>
            </p:nvSpPr>
            <p:spPr>
              <a:xfrm>
                <a:off x="10210722" y="4088959"/>
                <a:ext cx="442109" cy="1615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ja-JP" sz="105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kumimoji="1" lang="ja-JP" altLang="en-US" sz="1050" dirty="0" smtClean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kumimoji="1" lang="en-US" altLang="ja-JP" sz="1050" i="1" dirty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1" lang="en-US" altLang="ja-JP" sz="1050" i="0" dirty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kumimoji="1" lang="ja-JP" altLang="en-US" sz="1050" i="1" dirty="0" smtClean="0">
                            <a:latin typeface="Cambria Math" panose="02040503050406030204" pitchFamily="18" charset="0"/>
                          </a:rPr>
                          <m:t>𝜑</m:t>
                        </m:r>
                      </m:e>
                    </m:func>
                  </m:oMath>
                </a14:m>
                <a:endParaRPr kumimoji="1" lang="ja-JP" altLang="en-US" sz="1050" dirty="0"/>
              </a:p>
            </p:txBody>
          </p:sp>
        </mc:Choice>
        <mc:Fallback>
          <p:sp>
            <p:nvSpPr>
              <p:cNvPr id="171" name="テキスト ボックス 1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10722" y="4088959"/>
                <a:ext cx="442109" cy="161583"/>
              </a:xfrm>
              <a:prstGeom prst="rect">
                <a:avLst/>
              </a:prstGeom>
              <a:blipFill rotWithShape="0">
                <a:blip r:embed="rId11"/>
                <a:stretch>
                  <a:fillRect l="-8219" r="-9589" b="-3076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2" name="テキスト ボックス 171"/>
              <p:cNvSpPr txBox="1"/>
              <p:nvPr/>
            </p:nvSpPr>
            <p:spPr>
              <a:xfrm>
                <a:off x="9966651" y="4246521"/>
                <a:ext cx="124714" cy="1615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ja-JP" altLang="en-US" sz="1050" i="1" dirty="0">
                          <a:latin typeface="Cambria Math" panose="02040503050406030204" pitchFamily="18" charset="0"/>
                        </a:rPr>
                        <m:t>𝜑</m:t>
                      </m:r>
                    </m:oMath>
                  </m:oMathPara>
                </a14:m>
                <a:endParaRPr kumimoji="1" lang="ja-JP" altLang="en-US" sz="1050" dirty="0"/>
              </a:p>
            </p:txBody>
          </p:sp>
        </mc:Choice>
        <mc:Fallback>
          <p:sp>
            <p:nvSpPr>
              <p:cNvPr id="172" name="テキスト ボックス 1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66651" y="4246521"/>
                <a:ext cx="124714" cy="161583"/>
              </a:xfrm>
              <a:prstGeom prst="rect">
                <a:avLst/>
              </a:prstGeom>
              <a:blipFill rotWithShape="0">
                <a:blip r:embed="rId12"/>
                <a:stretch>
                  <a:fillRect l="-25000" r="-30000" b="-3076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3" name="正方形/長方形 172"/>
          <p:cNvSpPr/>
          <p:nvPr/>
        </p:nvSpPr>
        <p:spPr>
          <a:xfrm>
            <a:off x="10074247" y="3178939"/>
            <a:ext cx="201178" cy="117014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617987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/>
          <a:srcRect b="10502"/>
          <a:stretch/>
        </p:blipFill>
        <p:spPr>
          <a:xfrm>
            <a:off x="0" y="1"/>
            <a:ext cx="4108776" cy="3995148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7024" y="346327"/>
            <a:ext cx="4096530" cy="3827102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2"/>
          <a:srcRect t="92242"/>
          <a:stretch/>
        </p:blipFill>
        <p:spPr>
          <a:xfrm>
            <a:off x="4197024" y="1"/>
            <a:ext cx="4108776" cy="346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289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グランゼコールの位置づけ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820010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502920" y="105025"/>
            <a:ext cx="10515600" cy="803722"/>
          </a:xfrm>
        </p:spPr>
        <p:txBody>
          <a:bodyPr/>
          <a:lstStyle/>
          <a:p>
            <a:r>
              <a:rPr kumimoji="1" lang="ja-JP" altLang="en-US" dirty="0" smtClean="0"/>
              <a:t>グランゼコールの難易度</a:t>
            </a:r>
            <a:endParaRPr kumimoji="1" lang="ja-JP" altLang="en-US" dirty="0"/>
          </a:p>
        </p:txBody>
      </p:sp>
      <p:graphicFrame>
        <p:nvGraphicFramePr>
          <p:cNvPr id="8" name="グラフ 7"/>
          <p:cNvGraphicFramePr/>
          <p:nvPr>
            <p:extLst>
              <p:ext uri="{D42A27DB-BD31-4B8C-83A1-F6EECF244321}">
                <p14:modId xmlns:p14="http://schemas.microsoft.com/office/powerpoint/2010/main" val="711604755"/>
              </p:ext>
            </p:extLst>
          </p:nvPr>
        </p:nvGraphicFramePr>
        <p:xfrm>
          <a:off x="3472180" y="1439333"/>
          <a:ext cx="525272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テキスト ボックス 8"/>
          <p:cNvSpPr txBox="1"/>
          <p:nvPr/>
        </p:nvSpPr>
        <p:spPr>
          <a:xfrm rot="5400000">
            <a:off x="4386871" y="4921876"/>
            <a:ext cx="1589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 smtClean="0"/>
              <a:t>大学非進学者</a:t>
            </a:r>
            <a:endParaRPr kumimoji="1" lang="ja-JP" altLang="en-US" dirty="0"/>
          </a:p>
        </p:txBody>
      </p:sp>
      <p:sp>
        <p:nvSpPr>
          <p:cNvPr id="10" name="テキスト ボックス 9"/>
          <p:cNvSpPr txBox="1"/>
          <p:nvPr/>
        </p:nvSpPr>
        <p:spPr>
          <a:xfrm rot="5400000">
            <a:off x="6816088" y="5109475"/>
            <a:ext cx="12420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 smtClean="0"/>
              <a:t>バカロレア</a:t>
            </a:r>
            <a:endParaRPr kumimoji="1" lang="en-US" altLang="ja-JP" dirty="0" smtClean="0"/>
          </a:p>
          <a:p>
            <a:pPr algn="ctr"/>
            <a:r>
              <a:rPr kumimoji="1" lang="ja-JP" altLang="en-US" dirty="0" smtClean="0"/>
              <a:t>非取得者</a:t>
            </a:r>
            <a:endParaRPr kumimoji="1" lang="ja-JP" altLang="en-US" dirty="0"/>
          </a:p>
        </p:txBody>
      </p:sp>
      <p:sp>
        <p:nvSpPr>
          <p:cNvPr id="11" name="テキスト ボックス 10"/>
          <p:cNvSpPr txBox="1"/>
          <p:nvPr/>
        </p:nvSpPr>
        <p:spPr>
          <a:xfrm rot="5400000">
            <a:off x="5958185" y="3334668"/>
            <a:ext cx="1402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 smtClean="0"/>
              <a:t>大学進学者</a:t>
            </a:r>
            <a:endParaRPr kumimoji="1" lang="ja-JP" altLang="en-US" dirty="0"/>
          </a:p>
        </p:txBody>
      </p:sp>
      <p:sp>
        <p:nvSpPr>
          <p:cNvPr id="12" name="テキスト ボックス 11"/>
          <p:cNvSpPr txBox="1"/>
          <p:nvPr/>
        </p:nvSpPr>
        <p:spPr>
          <a:xfrm rot="5400000">
            <a:off x="3543300" y="2999388"/>
            <a:ext cx="1402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 smtClean="0"/>
              <a:t>大学進学者</a:t>
            </a:r>
            <a:endParaRPr kumimoji="1" lang="ja-JP" altLang="en-US" dirty="0"/>
          </a:p>
        </p:txBody>
      </p:sp>
      <p:cxnSp>
        <p:nvCxnSpPr>
          <p:cNvPr id="14" name="直線矢印コネクタ 13"/>
          <p:cNvCxnSpPr/>
          <p:nvPr/>
        </p:nvCxnSpPr>
        <p:spPr>
          <a:xfrm>
            <a:off x="4442460" y="2007447"/>
            <a:ext cx="0" cy="206502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四角形吹き出し 14"/>
          <p:cNvSpPr/>
          <p:nvPr/>
        </p:nvSpPr>
        <p:spPr>
          <a:xfrm>
            <a:off x="3259225" y="1120140"/>
            <a:ext cx="2344113" cy="621151"/>
          </a:xfrm>
          <a:prstGeom prst="wedgeRectCallout">
            <a:avLst>
              <a:gd name="adj1" fmla="val 26490"/>
              <a:gd name="adj2" fmla="val 99772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 dirty="0" smtClean="0"/>
              <a:t>旧帝国大学</a:t>
            </a:r>
            <a:r>
              <a:rPr lang="ja-JP" altLang="en-US" sz="1600" dirty="0" smtClean="0"/>
              <a:t>進学</a:t>
            </a:r>
            <a:r>
              <a:rPr lang="ja-JP" altLang="en-US" sz="1600" dirty="0"/>
              <a:t>率</a:t>
            </a:r>
            <a:endParaRPr lang="en-US" altLang="ja-JP" sz="1600" dirty="0" smtClean="0"/>
          </a:p>
          <a:p>
            <a:pPr algn="ctr"/>
            <a:r>
              <a:rPr lang="ja-JP" altLang="en-US" sz="1600" dirty="0" smtClean="0"/>
              <a:t>同一</a:t>
            </a:r>
            <a:r>
              <a:rPr lang="ja-JP" altLang="en-US" sz="1600" dirty="0"/>
              <a:t>年齢</a:t>
            </a:r>
            <a:r>
              <a:rPr kumimoji="1" lang="ja-JP" altLang="en-US" sz="1600" dirty="0" smtClean="0"/>
              <a:t>全体の約</a:t>
            </a:r>
            <a:r>
              <a:rPr kumimoji="1" lang="en-US" altLang="ja-JP" sz="1600" dirty="0" smtClean="0"/>
              <a:t>3.74%</a:t>
            </a:r>
          </a:p>
        </p:txBody>
      </p:sp>
      <p:sp>
        <p:nvSpPr>
          <p:cNvPr id="16" name="四角形吹き出し 15"/>
          <p:cNvSpPr/>
          <p:nvPr/>
        </p:nvSpPr>
        <p:spPr>
          <a:xfrm>
            <a:off x="6736080" y="1120140"/>
            <a:ext cx="2225039" cy="626254"/>
          </a:xfrm>
          <a:prstGeom prst="wedgeRectCallout">
            <a:avLst>
              <a:gd name="adj1" fmla="val -19884"/>
              <a:gd name="adj2" fmla="val 101304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600" dirty="0" smtClean="0"/>
              <a:t>グランゼコール進学率</a:t>
            </a:r>
            <a:endParaRPr lang="en-US" altLang="ja-JP" sz="1600" dirty="0" smtClean="0"/>
          </a:p>
          <a:p>
            <a:pPr algn="ctr"/>
            <a:r>
              <a:rPr lang="ja-JP" altLang="en-US" sz="1600" dirty="0" smtClean="0"/>
              <a:t>同一</a:t>
            </a:r>
            <a:r>
              <a:rPr lang="ja-JP" altLang="en-US" sz="1600" dirty="0"/>
              <a:t>年齢</a:t>
            </a:r>
            <a:r>
              <a:rPr kumimoji="1" lang="ja-JP" altLang="en-US" sz="1600" dirty="0" smtClean="0"/>
              <a:t>全体の約</a:t>
            </a:r>
            <a:r>
              <a:rPr kumimoji="1" lang="en-US" altLang="ja-JP" sz="1600" dirty="0" smtClean="0"/>
              <a:t>3.3%</a:t>
            </a:r>
          </a:p>
        </p:txBody>
      </p:sp>
      <p:sp>
        <p:nvSpPr>
          <p:cNvPr id="18" name="四角形吹き出し 17"/>
          <p:cNvSpPr/>
          <p:nvPr/>
        </p:nvSpPr>
        <p:spPr>
          <a:xfrm>
            <a:off x="8404858" y="1957788"/>
            <a:ext cx="3459482" cy="770172"/>
          </a:xfrm>
          <a:prstGeom prst="wedgeRectCallout">
            <a:avLst>
              <a:gd name="adj1" fmla="val -65811"/>
              <a:gd name="adj2" fmla="val -42316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400" dirty="0"/>
              <a:t>さらに、ティボはこのグランゼコール層</a:t>
            </a:r>
            <a:r>
              <a:rPr lang="ja-JP" altLang="en-US" sz="1400" dirty="0" smtClean="0"/>
              <a:t>の</a:t>
            </a:r>
            <a:endParaRPr lang="en-US" altLang="ja-JP" sz="1400" dirty="0" smtClean="0"/>
          </a:p>
          <a:p>
            <a:pPr algn="ctr"/>
            <a:r>
              <a:rPr lang="ja-JP" altLang="en-US" sz="1400" dirty="0" smtClean="0"/>
              <a:t>中で</a:t>
            </a:r>
            <a:r>
              <a:rPr lang="ja-JP" altLang="en-US" sz="1400" dirty="0"/>
              <a:t>上位</a:t>
            </a:r>
            <a:r>
              <a:rPr lang="en-US" altLang="ja-JP" sz="1400" dirty="0" smtClean="0"/>
              <a:t>2%</a:t>
            </a:r>
            <a:r>
              <a:rPr lang="ja-JP" altLang="en-US" sz="1400" dirty="0" smtClean="0"/>
              <a:t>に相当する奨学</a:t>
            </a:r>
            <a:r>
              <a:rPr lang="ja-JP" altLang="en-US" sz="1400" dirty="0"/>
              <a:t>金を獲得</a:t>
            </a:r>
            <a:r>
              <a:rPr lang="ja-JP" altLang="en-US" sz="1400" dirty="0" smtClean="0"/>
              <a:t>。</a:t>
            </a:r>
            <a:endParaRPr lang="en-US" altLang="ja-JP" sz="1400" dirty="0" smtClean="0"/>
          </a:p>
          <a:p>
            <a:pPr algn="ctr"/>
            <a:r>
              <a:rPr lang="ja-JP" altLang="en-US" sz="1400" dirty="0" smtClean="0"/>
              <a:t>全体で見たら約 </a:t>
            </a:r>
            <a:r>
              <a:rPr lang="en-US" altLang="ja-JP" sz="2000" dirty="0" smtClean="0"/>
              <a:t>0.2%</a:t>
            </a:r>
            <a:endParaRPr lang="ja-JP" altLang="en-US" sz="1400" dirty="0"/>
          </a:p>
        </p:txBody>
      </p:sp>
      <p:sp>
        <p:nvSpPr>
          <p:cNvPr id="19" name="四角形吹き出し 18"/>
          <p:cNvSpPr/>
          <p:nvPr/>
        </p:nvSpPr>
        <p:spPr>
          <a:xfrm>
            <a:off x="1658246" y="2037375"/>
            <a:ext cx="1851658" cy="525780"/>
          </a:xfrm>
          <a:prstGeom prst="wedgeRectCallout">
            <a:avLst>
              <a:gd name="adj1" fmla="val 115356"/>
              <a:gd name="adj2" fmla="val -48319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400" dirty="0" smtClean="0"/>
              <a:t>東京大学進学者は</a:t>
            </a:r>
            <a:endParaRPr lang="en-US" altLang="ja-JP" sz="1400" dirty="0" smtClean="0"/>
          </a:p>
          <a:p>
            <a:pPr algn="ctr"/>
            <a:r>
              <a:rPr lang="ja-JP" altLang="en-US" sz="1400" dirty="0"/>
              <a:t>全体</a:t>
            </a:r>
            <a:r>
              <a:rPr lang="ja-JP" altLang="en-US" sz="1400" dirty="0" smtClean="0"/>
              <a:t>の約 </a:t>
            </a:r>
            <a:r>
              <a:rPr lang="en-US" altLang="ja-JP" sz="2000" dirty="0" smtClean="0"/>
              <a:t>0.6%</a:t>
            </a:r>
            <a:endParaRPr lang="ja-JP" altLang="en-US" sz="2000" dirty="0"/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8663940" y="3124200"/>
            <a:ext cx="311658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>
                <a:solidFill>
                  <a:srgbClr val="FF0000"/>
                </a:solidFill>
              </a:rPr>
              <a:t>東京大学進学者</a:t>
            </a:r>
            <a:r>
              <a:rPr kumimoji="1" lang="ja-JP" altLang="en-US" dirty="0" smtClean="0"/>
              <a:t>以上の難関を乗り越えた</a:t>
            </a:r>
            <a:endParaRPr kumimoji="1" lang="en-US" altLang="ja-JP" dirty="0" smtClean="0"/>
          </a:p>
          <a:p>
            <a:r>
              <a:rPr kumimoji="1" lang="ja-JP" altLang="en-US" dirty="0" smtClean="0">
                <a:solidFill>
                  <a:srgbClr val="FF0000"/>
                </a:solidFill>
              </a:rPr>
              <a:t>エリート中のエリート</a:t>
            </a:r>
            <a:r>
              <a:rPr kumimoji="1" lang="ja-JP" altLang="en-US" dirty="0" smtClean="0"/>
              <a:t>で</a:t>
            </a:r>
            <a:endParaRPr kumimoji="1" lang="en-US" altLang="ja-JP" dirty="0" smtClean="0"/>
          </a:p>
          <a:p>
            <a:r>
              <a:rPr kumimoji="1" lang="ja-JP" altLang="en-US" dirty="0" smtClean="0"/>
              <a:t>あることを</a:t>
            </a:r>
            <a:r>
              <a:rPr lang="ja-JP" altLang="en-US" dirty="0"/>
              <a:t>数値</a:t>
            </a:r>
            <a:r>
              <a:rPr lang="ja-JP" altLang="en-US" dirty="0" smtClean="0"/>
              <a:t>で</a:t>
            </a:r>
            <a:r>
              <a:rPr kumimoji="1" lang="ja-JP" altLang="en-US" dirty="0" smtClean="0"/>
              <a:t>主張する。</a:t>
            </a:r>
            <a:endParaRPr kumimoji="1" lang="en-US" altLang="ja-JP" dirty="0" smtClean="0"/>
          </a:p>
          <a:p>
            <a:r>
              <a:rPr lang="ja-JP" altLang="en-US" dirty="0" smtClean="0"/>
              <a:t>その</a:t>
            </a:r>
            <a:r>
              <a:rPr lang="ja-JP" altLang="en-US" dirty="0"/>
              <a:t>他</a:t>
            </a:r>
            <a:r>
              <a:rPr lang="ja-JP" altLang="en-US" dirty="0" smtClean="0"/>
              <a:t>にも、日本の権威と比較できる指標があれば、何でもいいから追加して欲しい。</a:t>
            </a:r>
            <a:endParaRPr kumimoji="1" lang="en-US" altLang="ja-JP" dirty="0" smtClean="0"/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222767" y="5775960"/>
            <a:ext cx="34823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/>
              <a:t>※</a:t>
            </a:r>
            <a:r>
              <a:rPr kumimoji="1" lang="ja-JP" altLang="en-US" dirty="0" smtClean="0"/>
              <a:t>概算。具体的な数値は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　信頼性の高い参考文献を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　添えて再計算するべき。</a:t>
            </a:r>
            <a:endParaRPr kumimoji="1" lang="ja-JP" altLang="en-US" dirty="0"/>
          </a:p>
        </p:txBody>
      </p:sp>
      <p:cxnSp>
        <p:nvCxnSpPr>
          <p:cNvPr id="24" name="直線矢印コネクタ 23"/>
          <p:cNvCxnSpPr/>
          <p:nvPr/>
        </p:nvCxnSpPr>
        <p:spPr>
          <a:xfrm>
            <a:off x="6912470" y="2189986"/>
            <a:ext cx="0" cy="2498674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67766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91540" y="45720"/>
            <a:ext cx="10515600" cy="1325563"/>
          </a:xfrm>
        </p:spPr>
        <p:txBody>
          <a:bodyPr/>
          <a:lstStyle/>
          <a:p>
            <a:r>
              <a:rPr kumimoji="1" lang="ja-JP" altLang="en-US" dirty="0" smtClean="0"/>
              <a:t>グランゼ・コール出身者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38200" y="1825625"/>
            <a:ext cx="4191000" cy="4351338"/>
          </a:xfrm>
        </p:spPr>
        <p:txBody>
          <a:bodyPr>
            <a:normAutofit fontScale="70000" lnSpcReduction="20000"/>
          </a:bodyPr>
          <a:lstStyle/>
          <a:p>
            <a:r>
              <a:rPr lang="ja-JP" altLang="en-US" dirty="0" smtClean="0"/>
              <a:t>数学者</a:t>
            </a:r>
            <a:endParaRPr lang="en-US" altLang="ja-JP" dirty="0" smtClean="0"/>
          </a:p>
          <a:p>
            <a:pPr lvl="1"/>
            <a:r>
              <a:rPr lang="ja-JP" altLang="en-US" dirty="0" smtClean="0"/>
              <a:t>ジョセフ・フーリエ</a:t>
            </a:r>
            <a:endParaRPr lang="en-US" altLang="ja-JP" dirty="0" smtClean="0"/>
          </a:p>
          <a:p>
            <a:pPr lvl="1"/>
            <a:r>
              <a:rPr lang="ja-JP" altLang="en-US" dirty="0" smtClean="0"/>
              <a:t>エヴァリスト・ガロア</a:t>
            </a:r>
            <a:endParaRPr lang="en-US" altLang="ja-JP" dirty="0" smtClean="0"/>
          </a:p>
          <a:p>
            <a:pPr lvl="1"/>
            <a:r>
              <a:rPr lang="ja-JP" altLang="en-US" dirty="0" smtClean="0"/>
              <a:t>アンリ・ルベーグ</a:t>
            </a:r>
            <a:endParaRPr lang="en-US" altLang="ja-JP" dirty="0" smtClean="0"/>
          </a:p>
          <a:p>
            <a:pPr lvl="1"/>
            <a:r>
              <a:rPr lang="ja-JP" altLang="en-US" dirty="0" smtClean="0"/>
              <a:t>フィールズ賞受賞者多数</a:t>
            </a:r>
            <a:endParaRPr lang="en-US" altLang="ja-JP" dirty="0" smtClean="0"/>
          </a:p>
          <a:p>
            <a:r>
              <a:rPr lang="ja-JP" altLang="en-US" dirty="0" smtClean="0"/>
              <a:t>経済学者</a:t>
            </a:r>
            <a:endParaRPr lang="en-US" altLang="ja-JP" dirty="0" smtClean="0"/>
          </a:p>
          <a:p>
            <a:pPr lvl="1"/>
            <a:r>
              <a:rPr lang="ja-JP" altLang="en-US" dirty="0" smtClean="0"/>
              <a:t>トマ・ピケティ</a:t>
            </a:r>
            <a:endParaRPr lang="en-US" altLang="ja-JP" dirty="0" smtClean="0"/>
          </a:p>
          <a:p>
            <a:r>
              <a:rPr lang="ja-JP" altLang="en-US" dirty="0" smtClean="0"/>
              <a:t>政治家</a:t>
            </a:r>
            <a:endParaRPr lang="en-US" altLang="ja-JP" dirty="0" smtClean="0"/>
          </a:p>
          <a:p>
            <a:pPr lvl="1"/>
            <a:r>
              <a:rPr lang="ja-JP" altLang="en-US" dirty="0" smtClean="0"/>
              <a:t>オランド大統領</a:t>
            </a:r>
            <a:endParaRPr lang="en-US" altLang="ja-JP" dirty="0" smtClean="0"/>
          </a:p>
          <a:p>
            <a:pPr lvl="1"/>
            <a:r>
              <a:rPr kumimoji="1" lang="ja-JP" altLang="en-US" dirty="0" smtClean="0"/>
              <a:t>ジャック・シラク元大統領</a:t>
            </a:r>
            <a:endParaRPr kumimoji="1" lang="en-US" altLang="ja-JP" dirty="0" smtClean="0"/>
          </a:p>
          <a:p>
            <a:r>
              <a:rPr lang="ja-JP" altLang="en-US" dirty="0"/>
              <a:t>哲学者</a:t>
            </a:r>
            <a:endParaRPr kumimoji="1" lang="en-US" altLang="ja-JP" dirty="0" smtClean="0"/>
          </a:p>
          <a:p>
            <a:pPr lvl="1"/>
            <a:r>
              <a:rPr kumimoji="1" lang="ja-JP" altLang="en-US" dirty="0" smtClean="0"/>
              <a:t>ポール・サルトル</a:t>
            </a:r>
            <a:endParaRPr kumimoji="1" lang="en-US" altLang="ja-JP" dirty="0" smtClean="0"/>
          </a:p>
          <a:p>
            <a:pPr lvl="1"/>
            <a:r>
              <a:rPr lang="ja-JP" altLang="en-US" dirty="0" smtClean="0"/>
              <a:t>フーコー</a:t>
            </a:r>
            <a:endParaRPr lang="en-US" altLang="ja-JP" dirty="0" smtClean="0"/>
          </a:p>
          <a:p>
            <a:r>
              <a:rPr kumimoji="1" lang="ja-JP" altLang="en-US" dirty="0" smtClean="0"/>
              <a:t>経営者</a:t>
            </a:r>
            <a:endParaRPr kumimoji="1" lang="en-US" altLang="ja-JP" dirty="0" smtClean="0"/>
          </a:p>
          <a:p>
            <a:pPr lvl="1"/>
            <a:r>
              <a:rPr kumimoji="1" lang="ja-JP" altLang="en-US" dirty="0" smtClean="0"/>
              <a:t>カルロス・ゴーン</a:t>
            </a:r>
            <a:endParaRPr kumimoji="1" lang="ja-JP" altLang="en-US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5158740" y="1668780"/>
            <a:ext cx="59436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 smtClean="0"/>
              <a:t>著名人が出身であることをアピールにつなげられないか？</a:t>
            </a:r>
            <a:endParaRPr lang="en-US" altLang="ja-JP" dirty="0" smtClean="0"/>
          </a:p>
          <a:p>
            <a:endParaRPr lang="en-US" altLang="ja-JP" dirty="0"/>
          </a:p>
          <a:p>
            <a:r>
              <a:rPr lang="ja-JP" altLang="en-US" dirty="0" smtClean="0"/>
              <a:t>グランゼコール</a:t>
            </a:r>
            <a:r>
              <a:rPr lang="ja-JP" altLang="en-US" dirty="0" smtClean="0"/>
              <a:t>出身者が、卒業後に如何</a:t>
            </a:r>
            <a:r>
              <a:rPr lang="ja-JP" altLang="en-US" dirty="0" smtClean="0"/>
              <a:t>に大学にどれだけ貢献できる可能性</a:t>
            </a:r>
            <a:r>
              <a:rPr lang="ja-JP" altLang="en-US" dirty="0" smtClean="0"/>
              <a:t>を秘めているのかを期待</a:t>
            </a:r>
            <a:r>
              <a:rPr lang="ja-JP" altLang="en-US" dirty="0" smtClean="0"/>
              <a:t>させたい。</a:t>
            </a:r>
            <a:endParaRPr lang="en-US" altLang="ja-JP" dirty="0" smtClean="0"/>
          </a:p>
          <a:p>
            <a:endParaRPr lang="en-US" altLang="ja-JP" dirty="0"/>
          </a:p>
          <a:p>
            <a:r>
              <a:rPr lang="ja-JP" altLang="en-US" dirty="0" smtClean="0"/>
              <a:t>ティボがどれほどのポテンシャルを持っていて、博士課程でどれほどの成果を出せるのか</a:t>
            </a:r>
            <a:r>
              <a:rPr lang="ja-JP" altLang="en-US" dirty="0" smtClean="0"/>
              <a:t>を</a:t>
            </a:r>
            <a:r>
              <a:rPr lang="ja-JP" altLang="en-US" dirty="0" smtClean="0">
                <a:solidFill>
                  <a:srgbClr val="FF0000"/>
                </a:solidFill>
              </a:rPr>
              <a:t>期待</a:t>
            </a:r>
            <a:r>
              <a:rPr lang="ja-JP" altLang="en-US" dirty="0" smtClean="0">
                <a:solidFill>
                  <a:srgbClr val="FF0000"/>
                </a:solidFill>
              </a:rPr>
              <a:t>効果</a:t>
            </a:r>
            <a:r>
              <a:rPr lang="ja-JP" altLang="en-US" dirty="0" smtClean="0">
                <a:solidFill>
                  <a:srgbClr val="FF0000"/>
                </a:solidFill>
              </a:rPr>
              <a:t>を何らかの数値</a:t>
            </a:r>
            <a:r>
              <a:rPr lang="ja-JP" altLang="en-US" dirty="0" smtClean="0">
                <a:solidFill>
                  <a:srgbClr val="FF0000"/>
                </a:solidFill>
              </a:rPr>
              <a:t>で</a:t>
            </a:r>
            <a:r>
              <a:rPr lang="ja-JP" altLang="en-US" dirty="0" smtClean="0">
                <a:solidFill>
                  <a:srgbClr val="FF0000"/>
                </a:solidFill>
              </a:rPr>
              <a:t>示せないか？</a:t>
            </a:r>
            <a:endParaRPr lang="en-US" altLang="ja-JP" dirty="0"/>
          </a:p>
          <a:p>
            <a:endParaRPr lang="en-US" altLang="ja-JP" dirty="0" smtClean="0"/>
          </a:p>
          <a:p>
            <a:r>
              <a:rPr lang="ja-JP" altLang="en-US" dirty="0" smtClean="0"/>
              <a:t>可能</a:t>
            </a:r>
            <a:r>
              <a:rPr lang="ja-JP" altLang="en-US" dirty="0" smtClean="0"/>
              <a:t>であれば</a:t>
            </a:r>
            <a:r>
              <a:rPr lang="ja-JP" altLang="en-US" dirty="0" smtClean="0"/>
              <a:t>、</a:t>
            </a:r>
            <a:r>
              <a:rPr lang="ja-JP" altLang="en-US" dirty="0" smtClean="0"/>
              <a:t>著名</a:t>
            </a:r>
            <a:r>
              <a:rPr lang="ja-JP" altLang="en-US" dirty="0"/>
              <a:t>人</a:t>
            </a:r>
            <a:r>
              <a:rPr lang="ja-JP" altLang="en-US" dirty="0" smtClean="0"/>
              <a:t>が</a:t>
            </a:r>
            <a:r>
              <a:rPr lang="ja-JP" altLang="en-US" dirty="0" smtClean="0"/>
              <a:t>当時「教育システム上仕方なく論文数が</a:t>
            </a:r>
            <a:r>
              <a:rPr lang="en-US" altLang="ja-JP" dirty="0" smtClean="0"/>
              <a:t>0</a:t>
            </a:r>
            <a:r>
              <a:rPr lang="ja-JP" altLang="en-US" dirty="0" smtClean="0"/>
              <a:t>」だったにもかかわらず、その後の活躍で大学出身者よりも大きな影響を与えた前例を</a:t>
            </a:r>
            <a:r>
              <a:rPr lang="ja-JP" altLang="en-US" dirty="0" smtClean="0"/>
              <a:t>示せたら，</a:t>
            </a:r>
            <a:r>
              <a:rPr lang="ja-JP" altLang="en-US" smtClean="0"/>
              <a:t>説得力を増強させることはできないか？</a:t>
            </a:r>
            <a:endParaRPr lang="en-US" altLang="ja-JP" dirty="0" smtClean="0"/>
          </a:p>
          <a:p>
            <a:r>
              <a:rPr lang="ja-JP" altLang="en-US" dirty="0" smtClean="0"/>
              <a:t>インターネット</a:t>
            </a:r>
            <a:r>
              <a:rPr lang="ja-JP" altLang="en-US" dirty="0" smtClean="0"/>
              <a:t>、著書、伝記</a:t>
            </a:r>
            <a:r>
              <a:rPr lang="ja-JP" altLang="en-US" dirty="0"/>
              <a:t>、何でも良い</a:t>
            </a:r>
            <a:r>
              <a:rPr lang="ja-JP" altLang="en-US" dirty="0" smtClean="0"/>
              <a:t>。</a:t>
            </a:r>
            <a:endParaRPr lang="en-US" altLang="ja-JP" dirty="0" smtClean="0"/>
          </a:p>
        </p:txBody>
      </p:sp>
    </p:spTree>
    <p:extLst>
      <p:ext uri="{BB962C8B-B14F-4D97-AF65-F5344CB8AC3E}">
        <p14:creationId xmlns:p14="http://schemas.microsoft.com/office/powerpoint/2010/main" val="17446886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タイトル 1"/>
          <p:cNvSpPr txBox="1">
            <a:spLocks/>
          </p:cNvSpPr>
          <p:nvPr/>
        </p:nvSpPr>
        <p:spPr>
          <a:xfrm>
            <a:off x="314325" y="0"/>
            <a:ext cx="11039475" cy="6799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3200" dirty="0" smtClean="0"/>
              <a:t>第</a:t>
            </a:r>
            <a:r>
              <a:rPr lang="en-US" altLang="ja-JP" sz="3200" dirty="0"/>
              <a:t>5</a:t>
            </a:r>
            <a:r>
              <a:rPr lang="ja-JP" altLang="en-US" sz="3200" dirty="0" smtClean="0"/>
              <a:t>章 行列式</a:t>
            </a:r>
            <a:r>
              <a:rPr lang="en-US" altLang="ja-JP" sz="3200" dirty="0" smtClean="0"/>
              <a:t>:5.1 </a:t>
            </a:r>
            <a:r>
              <a:rPr lang="ja-JP" altLang="en-US" sz="3200" dirty="0" smtClean="0"/>
              <a:t>行列式の性質</a:t>
            </a:r>
            <a:endParaRPr lang="ja-JP" altLang="en-US" sz="3200" dirty="0"/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14" y="549543"/>
            <a:ext cx="3997589" cy="5765639"/>
          </a:xfrm>
          <a:prstGeom prst="rect">
            <a:avLst/>
          </a:prstGeom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3801" y="549543"/>
            <a:ext cx="4003583" cy="3182489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3801" y="3732032"/>
            <a:ext cx="4003583" cy="2709011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5"/>
          <a:srcRect t="17417"/>
          <a:stretch/>
        </p:blipFill>
        <p:spPr>
          <a:xfrm>
            <a:off x="8188417" y="554306"/>
            <a:ext cx="3997589" cy="4964340"/>
          </a:xfrm>
          <a:prstGeom prst="rect">
            <a:avLst/>
          </a:prstGeom>
        </p:spPr>
      </p:pic>
      <p:pic>
        <p:nvPicPr>
          <p:cNvPr id="19" name="図 18"/>
          <p:cNvPicPr>
            <a:picLocks noChangeAspect="1"/>
          </p:cNvPicPr>
          <p:nvPr/>
        </p:nvPicPr>
        <p:blipFill rotWithShape="1">
          <a:blip r:embed="rId6"/>
          <a:srcRect b="67630"/>
          <a:stretch/>
        </p:blipFill>
        <p:spPr>
          <a:xfrm>
            <a:off x="8188417" y="5513883"/>
            <a:ext cx="4003583" cy="1895428"/>
          </a:xfrm>
          <a:prstGeom prst="rect">
            <a:avLst/>
          </a:prstGeom>
        </p:spPr>
      </p:pic>
      <p:pic>
        <p:nvPicPr>
          <p:cNvPr id="21" name="図 20"/>
          <p:cNvPicPr>
            <a:picLocks noChangeAspect="1"/>
          </p:cNvPicPr>
          <p:nvPr/>
        </p:nvPicPr>
        <p:blipFill rotWithShape="1">
          <a:blip r:embed="rId5"/>
          <a:srcRect b="82919"/>
          <a:stretch/>
        </p:blipFill>
        <p:spPr>
          <a:xfrm>
            <a:off x="4096797" y="6441043"/>
            <a:ext cx="3997589" cy="1026823"/>
          </a:xfrm>
          <a:prstGeom prst="rect">
            <a:avLst/>
          </a:prstGeom>
        </p:spPr>
      </p:pic>
      <p:sp>
        <p:nvSpPr>
          <p:cNvPr id="7" name="正方形/長方形 6"/>
          <p:cNvSpPr/>
          <p:nvPr/>
        </p:nvSpPr>
        <p:spPr>
          <a:xfrm>
            <a:off x="497877" y="4302010"/>
            <a:ext cx="95156" cy="118078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712187" y="4535373"/>
            <a:ext cx="95156" cy="118078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2878705" y="4925903"/>
            <a:ext cx="86505" cy="118078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2117129" y="5278335"/>
            <a:ext cx="104672" cy="118078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1859944" y="5430735"/>
            <a:ext cx="95156" cy="118078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2698153" y="5587898"/>
            <a:ext cx="95156" cy="118078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3274418" y="5435490"/>
            <a:ext cx="95156" cy="118078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3274414" y="5587890"/>
            <a:ext cx="95156" cy="118078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3371986" y="5283082"/>
            <a:ext cx="271492" cy="118078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2807702" y="6178052"/>
            <a:ext cx="95156" cy="118078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4818165" y="895260"/>
            <a:ext cx="95156" cy="118078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7270090" y="740421"/>
            <a:ext cx="95156" cy="118078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10669499" y="1266741"/>
            <a:ext cx="59085" cy="118078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11460665" y="1634065"/>
            <a:ext cx="86506" cy="107344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11627354" y="1634065"/>
            <a:ext cx="86506" cy="107344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6720141" y="1966448"/>
            <a:ext cx="185434" cy="107344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8679798" y="3899387"/>
            <a:ext cx="95157" cy="107344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11163558" y="3742217"/>
            <a:ext cx="185434" cy="107344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/>
          <p:cNvSpPr/>
          <p:nvPr/>
        </p:nvSpPr>
        <p:spPr>
          <a:xfrm>
            <a:off x="11851635" y="4618520"/>
            <a:ext cx="95157" cy="107344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/>
          <p:cNvSpPr/>
          <p:nvPr/>
        </p:nvSpPr>
        <p:spPr>
          <a:xfrm>
            <a:off x="10102516" y="5561509"/>
            <a:ext cx="78642" cy="107344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/>
        </p:nvSpPr>
        <p:spPr>
          <a:xfrm>
            <a:off x="10839523" y="5861551"/>
            <a:ext cx="71493" cy="107344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/>
        </p:nvSpPr>
        <p:spPr>
          <a:xfrm>
            <a:off x="9674715" y="6952186"/>
            <a:ext cx="86506" cy="107344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/>
        </p:nvSpPr>
        <p:spPr>
          <a:xfrm>
            <a:off x="11225281" y="6956944"/>
            <a:ext cx="71493" cy="107344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/>
          <p:cNvSpPr/>
          <p:nvPr/>
        </p:nvSpPr>
        <p:spPr>
          <a:xfrm>
            <a:off x="10712940" y="7104581"/>
            <a:ext cx="86506" cy="107344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510930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タイトル 1"/>
          <p:cNvSpPr txBox="1">
            <a:spLocks/>
          </p:cNvSpPr>
          <p:nvPr/>
        </p:nvSpPr>
        <p:spPr>
          <a:xfrm>
            <a:off x="314325" y="0"/>
            <a:ext cx="11039475" cy="6799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3200" dirty="0" smtClean="0"/>
              <a:t>第</a:t>
            </a:r>
            <a:r>
              <a:rPr lang="en-US" altLang="ja-JP" sz="3200" dirty="0"/>
              <a:t>5</a:t>
            </a:r>
            <a:r>
              <a:rPr lang="ja-JP" altLang="en-US" sz="3200" dirty="0" smtClean="0"/>
              <a:t>章 行列式</a:t>
            </a:r>
            <a:r>
              <a:rPr lang="en-US" altLang="ja-JP" sz="3200" dirty="0" smtClean="0"/>
              <a:t>:5.1 </a:t>
            </a:r>
            <a:r>
              <a:rPr lang="ja-JP" altLang="en-US" sz="3200" dirty="0" smtClean="0"/>
              <a:t>行列式の性質</a:t>
            </a:r>
            <a:endParaRPr lang="ja-JP" altLang="en-US" sz="3200" dirty="0"/>
          </a:p>
        </p:txBody>
      </p:sp>
      <p:pic>
        <p:nvPicPr>
          <p:cNvPr id="14" name="図 13"/>
          <p:cNvPicPr>
            <a:picLocks noChangeAspect="1"/>
          </p:cNvPicPr>
          <p:nvPr/>
        </p:nvPicPr>
        <p:blipFill rotWithShape="1">
          <a:blip r:embed="rId2"/>
          <a:srcRect t="32626"/>
          <a:stretch/>
        </p:blipFill>
        <p:spPr>
          <a:xfrm>
            <a:off x="0" y="679904"/>
            <a:ext cx="4003583" cy="3945130"/>
          </a:xfrm>
          <a:prstGeom prst="rect">
            <a:avLst/>
          </a:prstGeom>
        </p:spPr>
      </p:pic>
      <p:pic>
        <p:nvPicPr>
          <p:cNvPr id="15" name="図 14"/>
          <p:cNvPicPr>
            <a:picLocks noChangeAspect="1"/>
          </p:cNvPicPr>
          <p:nvPr/>
        </p:nvPicPr>
        <p:blipFill rotWithShape="1">
          <a:blip r:embed="rId3"/>
          <a:srcRect b="71440"/>
          <a:stretch/>
        </p:blipFill>
        <p:spPr>
          <a:xfrm>
            <a:off x="10273" y="4625034"/>
            <a:ext cx="4015569" cy="1732223"/>
          </a:xfrm>
          <a:prstGeom prst="rect">
            <a:avLst/>
          </a:prstGeom>
        </p:spPr>
      </p:pic>
      <p:pic>
        <p:nvPicPr>
          <p:cNvPr id="16" name="図 15"/>
          <p:cNvPicPr>
            <a:picLocks noChangeAspect="1"/>
          </p:cNvPicPr>
          <p:nvPr/>
        </p:nvPicPr>
        <p:blipFill rotWithShape="1">
          <a:blip r:embed="rId4"/>
          <a:srcRect t="20791"/>
          <a:stretch/>
        </p:blipFill>
        <p:spPr>
          <a:xfrm>
            <a:off x="8198689" y="679904"/>
            <a:ext cx="4015569" cy="4804227"/>
          </a:xfrm>
          <a:prstGeom prst="rect">
            <a:avLst/>
          </a:prstGeom>
        </p:spPr>
      </p:pic>
      <p:pic>
        <p:nvPicPr>
          <p:cNvPr id="17" name="図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28655" y="5484133"/>
            <a:ext cx="3985603" cy="893014"/>
          </a:xfrm>
          <a:prstGeom prst="rect">
            <a:avLst/>
          </a:prstGeom>
        </p:spPr>
      </p:pic>
      <p:pic>
        <p:nvPicPr>
          <p:cNvPr id="21" name="図 20"/>
          <p:cNvPicPr>
            <a:picLocks noChangeAspect="1"/>
          </p:cNvPicPr>
          <p:nvPr/>
        </p:nvPicPr>
        <p:blipFill rotWithShape="1">
          <a:blip r:embed="rId3"/>
          <a:srcRect t="28993" b="174"/>
          <a:stretch/>
        </p:blipFill>
        <p:spPr>
          <a:xfrm>
            <a:off x="4093352" y="669320"/>
            <a:ext cx="4015569" cy="4296229"/>
          </a:xfrm>
          <a:prstGeom prst="rect">
            <a:avLst/>
          </a:prstGeom>
        </p:spPr>
      </p:pic>
      <p:pic>
        <p:nvPicPr>
          <p:cNvPr id="22" name="図 21"/>
          <p:cNvPicPr>
            <a:picLocks noChangeAspect="1"/>
          </p:cNvPicPr>
          <p:nvPr/>
        </p:nvPicPr>
        <p:blipFill rotWithShape="1">
          <a:blip r:embed="rId4"/>
          <a:srcRect b="79830"/>
          <a:stretch/>
        </p:blipFill>
        <p:spPr>
          <a:xfrm>
            <a:off x="4093351" y="4965549"/>
            <a:ext cx="4015569" cy="1223391"/>
          </a:xfrm>
          <a:prstGeom prst="rect">
            <a:avLst/>
          </a:prstGeom>
        </p:spPr>
      </p:pic>
      <p:sp>
        <p:nvSpPr>
          <p:cNvPr id="9" name="正方形/長方形 8"/>
          <p:cNvSpPr/>
          <p:nvPr/>
        </p:nvSpPr>
        <p:spPr>
          <a:xfrm>
            <a:off x="2548239" y="721245"/>
            <a:ext cx="185433" cy="118078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2811461" y="1450536"/>
            <a:ext cx="153250" cy="73317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1" name="図 10"/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38343" y="681027"/>
            <a:ext cx="1165240" cy="256353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sp>
        <p:nvSpPr>
          <p:cNvPr id="12" name="正方形/長方形 11"/>
          <p:cNvSpPr/>
          <p:nvPr/>
        </p:nvSpPr>
        <p:spPr>
          <a:xfrm>
            <a:off x="2811461" y="1521974"/>
            <a:ext cx="153250" cy="73317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225872" y="2557606"/>
            <a:ext cx="95156" cy="9758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437914" y="3548218"/>
            <a:ext cx="185433" cy="9758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280744" y="3857783"/>
            <a:ext cx="185433" cy="9758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242637" y="4934130"/>
            <a:ext cx="185433" cy="9758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2461969" y="4481691"/>
            <a:ext cx="185433" cy="9758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4671514" y="683151"/>
            <a:ext cx="104672" cy="9758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6515930" y="681933"/>
            <a:ext cx="95156" cy="9758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6966780" y="1311426"/>
            <a:ext cx="95156" cy="107344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7446937" y="1463826"/>
            <a:ext cx="271492" cy="107344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6618262" y="1968651"/>
            <a:ext cx="288000" cy="107344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/>
          <p:cNvSpPr/>
          <p:nvPr/>
        </p:nvSpPr>
        <p:spPr>
          <a:xfrm>
            <a:off x="7100862" y="3410253"/>
            <a:ext cx="270000" cy="107344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/>
          <p:cNvSpPr/>
          <p:nvPr/>
        </p:nvSpPr>
        <p:spPr>
          <a:xfrm>
            <a:off x="5933647" y="4423139"/>
            <a:ext cx="104096" cy="107344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/>
        </p:nvSpPr>
        <p:spPr>
          <a:xfrm>
            <a:off x="7032197" y="5026389"/>
            <a:ext cx="104096" cy="107344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/>
        </p:nvSpPr>
        <p:spPr>
          <a:xfrm>
            <a:off x="7321746" y="5324839"/>
            <a:ext cx="71099" cy="107344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/>
        </p:nvSpPr>
        <p:spPr>
          <a:xfrm>
            <a:off x="10273641" y="3357690"/>
            <a:ext cx="95156" cy="9758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357909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4029324" cy="2968977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2968977"/>
            <a:ext cx="4029324" cy="1078526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3190" y="0"/>
            <a:ext cx="4029324" cy="2653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8364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 txBox="1">
            <a:spLocks/>
          </p:cNvSpPr>
          <p:nvPr/>
        </p:nvSpPr>
        <p:spPr>
          <a:xfrm>
            <a:off x="314325" y="0"/>
            <a:ext cx="11039475" cy="6799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3200" dirty="0" smtClean="0"/>
              <a:t>第</a:t>
            </a:r>
            <a:r>
              <a:rPr lang="en-US" altLang="ja-JP" sz="3200" dirty="0"/>
              <a:t>5</a:t>
            </a:r>
            <a:r>
              <a:rPr lang="ja-JP" altLang="en-US" sz="3200" dirty="0" smtClean="0"/>
              <a:t>章 行列式</a:t>
            </a:r>
            <a:r>
              <a:rPr lang="en-US" altLang="ja-JP" sz="3200" dirty="0" smtClean="0"/>
              <a:t>:5.2 </a:t>
            </a:r>
            <a:r>
              <a:rPr lang="ja-JP" altLang="en-US" sz="3200" dirty="0" smtClean="0"/>
              <a:t>置換と余因子</a:t>
            </a:r>
            <a:endParaRPr lang="ja-JP" altLang="en-US" sz="3200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0208"/>
            <a:ext cx="4055114" cy="797727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20" y="1357935"/>
            <a:ext cx="4006767" cy="6049432"/>
          </a:xfrm>
          <a:prstGeom prst="rect">
            <a:avLst/>
          </a:prstGeom>
        </p:spPr>
      </p:pic>
      <p:pic>
        <p:nvPicPr>
          <p:cNvPr id="14" name="図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8134" y="575314"/>
            <a:ext cx="4012810" cy="5058316"/>
          </a:xfrm>
          <a:prstGeom prst="rect">
            <a:avLst/>
          </a:prstGeom>
        </p:spPr>
      </p:pic>
      <p:sp>
        <p:nvSpPr>
          <p:cNvPr id="7" name="正方形/長方形 6"/>
          <p:cNvSpPr/>
          <p:nvPr/>
        </p:nvSpPr>
        <p:spPr>
          <a:xfrm>
            <a:off x="2002933" y="1053090"/>
            <a:ext cx="104096" cy="107344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/>
        </p:nvSpPr>
        <p:spPr>
          <a:xfrm>
            <a:off x="912312" y="1205490"/>
            <a:ext cx="104096" cy="107344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815070" y="895919"/>
            <a:ext cx="270001" cy="107344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693228" y="2329439"/>
            <a:ext cx="104096" cy="107344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610200" y="3620082"/>
            <a:ext cx="184414" cy="107344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2256867" y="4591640"/>
            <a:ext cx="53417" cy="107344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2385248" y="4591640"/>
            <a:ext cx="450000" cy="107344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2871030" y="5458430"/>
            <a:ext cx="450000" cy="107344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5473325" y="3680054"/>
            <a:ext cx="97934" cy="118078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6930516" y="4732912"/>
            <a:ext cx="107727" cy="118078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6888950" y="4880549"/>
            <a:ext cx="190846" cy="118078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7455678" y="4885308"/>
            <a:ext cx="216000" cy="118078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7500228" y="4732905"/>
            <a:ext cx="130350" cy="118078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7566905" y="5481335"/>
            <a:ext cx="190846" cy="118078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344923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 txBox="1">
            <a:spLocks/>
          </p:cNvSpPr>
          <p:nvPr/>
        </p:nvSpPr>
        <p:spPr>
          <a:xfrm>
            <a:off x="314325" y="0"/>
            <a:ext cx="11039475" cy="6799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3200" dirty="0" smtClean="0"/>
              <a:t>第</a:t>
            </a:r>
            <a:r>
              <a:rPr lang="en-US" altLang="ja-JP" sz="3200" dirty="0"/>
              <a:t>5</a:t>
            </a:r>
            <a:r>
              <a:rPr lang="ja-JP" altLang="en-US" sz="3200" dirty="0" smtClean="0"/>
              <a:t>章 行列式</a:t>
            </a:r>
            <a:r>
              <a:rPr lang="en-US" altLang="ja-JP" sz="3200" dirty="0" smtClean="0"/>
              <a:t>:5.2 </a:t>
            </a:r>
            <a:r>
              <a:rPr lang="ja-JP" altLang="en-US" sz="3200" dirty="0" smtClean="0"/>
              <a:t>置換と余因子</a:t>
            </a:r>
            <a:endParaRPr lang="ja-JP" altLang="en-US" sz="3200" dirty="0"/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9904"/>
            <a:ext cx="4012810" cy="858161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 rotWithShape="1">
          <a:blip r:embed="rId3"/>
          <a:srcRect b="10388"/>
          <a:stretch/>
        </p:blipFill>
        <p:spPr>
          <a:xfrm>
            <a:off x="39908" y="1553173"/>
            <a:ext cx="4036983" cy="5442713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 rotWithShape="1">
          <a:blip r:embed="rId4"/>
          <a:srcRect t="-1" b="39"/>
          <a:stretch/>
        </p:blipFill>
        <p:spPr>
          <a:xfrm>
            <a:off x="4072083" y="1276900"/>
            <a:ext cx="4036983" cy="5847799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73147" y="679904"/>
            <a:ext cx="4018853" cy="5493440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/>
        </p:nvPicPr>
        <p:blipFill rotWithShape="1">
          <a:blip r:embed="rId3"/>
          <a:srcRect t="89922"/>
          <a:stretch/>
        </p:blipFill>
        <p:spPr>
          <a:xfrm>
            <a:off x="4072083" y="679904"/>
            <a:ext cx="4036983" cy="612105"/>
          </a:xfrm>
          <a:prstGeom prst="rect">
            <a:avLst/>
          </a:prstGeom>
        </p:spPr>
      </p:pic>
      <p:sp>
        <p:nvSpPr>
          <p:cNvPr id="14" name="正方形/長方形 13"/>
          <p:cNvSpPr/>
          <p:nvPr/>
        </p:nvSpPr>
        <p:spPr>
          <a:xfrm>
            <a:off x="1667197" y="4862205"/>
            <a:ext cx="80937" cy="118078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5" name="図 14"/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05718" y="4652758"/>
            <a:ext cx="1517612" cy="333875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sp>
        <p:nvSpPr>
          <p:cNvPr id="16" name="正方形/長方形 15"/>
          <p:cNvSpPr/>
          <p:nvPr/>
        </p:nvSpPr>
        <p:spPr>
          <a:xfrm>
            <a:off x="1934186" y="4862205"/>
            <a:ext cx="80937" cy="118078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1667197" y="5395605"/>
            <a:ext cx="80937" cy="118078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1934186" y="5395605"/>
            <a:ext cx="80937" cy="118078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2488207" y="5395605"/>
            <a:ext cx="80937" cy="118078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2755196" y="5395605"/>
            <a:ext cx="80937" cy="118078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1" name="図 20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47030" y="5930828"/>
            <a:ext cx="876300" cy="342900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sp>
        <p:nvSpPr>
          <p:cNvPr id="22" name="正方形/長方形 21"/>
          <p:cNvSpPr/>
          <p:nvPr/>
        </p:nvSpPr>
        <p:spPr>
          <a:xfrm>
            <a:off x="4732349" y="3327596"/>
            <a:ext cx="89031" cy="118078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6707199" y="3327596"/>
            <a:ext cx="89031" cy="118078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5695772" y="5118296"/>
            <a:ext cx="143385" cy="118078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7817907" y="5118296"/>
            <a:ext cx="143385" cy="118078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5118629" y="5582292"/>
            <a:ext cx="544509" cy="129886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/>
              <p:cNvSpPr txBox="1"/>
              <p:nvPr/>
            </p:nvSpPr>
            <p:spPr>
              <a:xfrm>
                <a:off x="3844115" y="5487305"/>
                <a:ext cx="269433" cy="123111"/>
              </a:xfrm>
              <a:prstGeom prst="rect">
                <a:avLst/>
              </a:prstGeom>
              <a:noFill/>
              <a:ln w="6350">
                <a:solidFill>
                  <a:srgbClr val="FF000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ja-JP" sz="8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kumimoji="1" lang="en-US" altLang="ja-JP" sz="800" b="0" i="1" smtClean="0">
                        <a:latin typeface="Cambria Math" panose="02040503050406030204" pitchFamily="18" charset="0"/>
                      </a:rPr>
                      <m:t>!</m:t>
                    </m:r>
                  </m:oMath>
                </a14:m>
                <a:r>
                  <a:rPr kumimoji="1" lang="ja-JP" altLang="en-US" sz="800" dirty="0" smtClean="0"/>
                  <a:t>通り</a:t>
                </a:r>
                <a:endParaRPr kumimoji="1" lang="ja-JP" altLang="en-US" sz="800" dirty="0"/>
              </a:p>
            </p:txBody>
          </p:sp>
        </mc:Choice>
        <mc:Fallback xmlns="">
          <p:sp>
            <p:nvSpPr>
              <p:cNvPr id="5" name="テキスト ボックス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4115" y="5487305"/>
                <a:ext cx="269433" cy="123111"/>
              </a:xfrm>
              <a:prstGeom prst="rect">
                <a:avLst/>
              </a:prstGeom>
              <a:blipFill rotWithShape="0">
                <a:blip r:embed="rId8"/>
                <a:stretch>
                  <a:fillRect l="-11111" t="-33333" r="-22222" b="-38095"/>
                </a:stretch>
              </a:blipFill>
              <a:ln w="635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カギ線コネクタ 6"/>
          <p:cNvCxnSpPr>
            <a:stCxn id="5" idx="3"/>
            <a:endCxn id="26" idx="0"/>
          </p:cNvCxnSpPr>
          <p:nvPr/>
        </p:nvCxnSpPr>
        <p:spPr>
          <a:xfrm>
            <a:off x="4113548" y="5548861"/>
            <a:ext cx="1277336" cy="33431"/>
          </a:xfrm>
          <a:prstGeom prst="bentConnector2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正方形/長方形 26"/>
          <p:cNvSpPr/>
          <p:nvPr/>
        </p:nvSpPr>
        <p:spPr>
          <a:xfrm>
            <a:off x="6173629" y="6524625"/>
            <a:ext cx="598960" cy="129886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5833572" y="6865722"/>
            <a:ext cx="60809" cy="6059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/>
          <p:cNvSpPr/>
          <p:nvPr/>
        </p:nvSpPr>
        <p:spPr>
          <a:xfrm>
            <a:off x="5982797" y="6865722"/>
            <a:ext cx="60809" cy="6059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/>
          <p:cNvSpPr/>
          <p:nvPr/>
        </p:nvSpPr>
        <p:spPr>
          <a:xfrm>
            <a:off x="6290772" y="6865722"/>
            <a:ext cx="60809" cy="6059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/>
        </p:nvSpPr>
        <p:spPr>
          <a:xfrm>
            <a:off x="9194562" y="741680"/>
            <a:ext cx="41533" cy="6059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/>
        </p:nvSpPr>
        <p:spPr>
          <a:xfrm>
            <a:off x="9334263" y="741680"/>
            <a:ext cx="41533" cy="6059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/>
          <p:cNvSpPr/>
          <p:nvPr/>
        </p:nvSpPr>
        <p:spPr>
          <a:xfrm>
            <a:off x="9592230" y="741680"/>
            <a:ext cx="41533" cy="6059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/>
          <p:cNvSpPr/>
          <p:nvPr/>
        </p:nvSpPr>
        <p:spPr>
          <a:xfrm>
            <a:off x="9731931" y="741680"/>
            <a:ext cx="41533" cy="6059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974249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 txBox="1">
            <a:spLocks/>
          </p:cNvSpPr>
          <p:nvPr/>
        </p:nvSpPr>
        <p:spPr>
          <a:xfrm>
            <a:off x="314325" y="0"/>
            <a:ext cx="11039475" cy="6799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3200" dirty="0" smtClean="0"/>
              <a:t>第</a:t>
            </a:r>
            <a:r>
              <a:rPr lang="en-US" altLang="ja-JP" sz="3200" dirty="0"/>
              <a:t>5</a:t>
            </a:r>
            <a:r>
              <a:rPr lang="ja-JP" altLang="en-US" sz="3200" dirty="0" smtClean="0"/>
              <a:t>章 行列式</a:t>
            </a:r>
            <a:r>
              <a:rPr lang="en-US" altLang="ja-JP" sz="3200" dirty="0" smtClean="0"/>
              <a:t>:5.2 </a:t>
            </a:r>
            <a:r>
              <a:rPr lang="ja-JP" altLang="en-US" sz="3200" dirty="0" smtClean="0"/>
              <a:t>置換と余因子</a:t>
            </a:r>
            <a:endParaRPr lang="ja-JP" altLang="en-US" sz="3200" dirty="0"/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679904"/>
            <a:ext cx="3941579" cy="455708"/>
          </a:xfrm>
          <a:prstGeom prst="rect">
            <a:avLst/>
          </a:prstGeom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1" y="1096160"/>
            <a:ext cx="3953415" cy="5965633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4"/>
          <a:srcRect t="21674"/>
          <a:stretch/>
        </p:blipFill>
        <p:spPr>
          <a:xfrm>
            <a:off x="4058096" y="2039989"/>
            <a:ext cx="3977089" cy="4668020"/>
          </a:xfrm>
          <a:prstGeom prst="rect">
            <a:avLst/>
          </a:prstGeom>
        </p:spPr>
      </p:pic>
      <p:pic>
        <p:nvPicPr>
          <p:cNvPr id="15" name="図 14"/>
          <p:cNvPicPr>
            <a:picLocks noChangeAspect="1"/>
          </p:cNvPicPr>
          <p:nvPr/>
        </p:nvPicPr>
        <p:blipFill rotWithShape="1">
          <a:blip r:embed="rId4"/>
          <a:srcRect b="81228"/>
          <a:stretch/>
        </p:blipFill>
        <p:spPr>
          <a:xfrm>
            <a:off x="4058096" y="907758"/>
            <a:ext cx="3977089" cy="1118740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 rotWithShape="1">
          <a:blip r:embed="rId5"/>
          <a:srcRect b="85830"/>
          <a:stretch/>
        </p:blipFill>
        <p:spPr>
          <a:xfrm>
            <a:off x="4058096" y="6721500"/>
            <a:ext cx="3965252" cy="340491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/>
        </p:nvPicPr>
        <p:blipFill rotWithShape="1">
          <a:blip r:embed="rId5"/>
          <a:srcRect t="14488"/>
          <a:stretch/>
        </p:blipFill>
        <p:spPr>
          <a:xfrm>
            <a:off x="8131975" y="907758"/>
            <a:ext cx="3965252" cy="2054721"/>
          </a:xfrm>
          <a:prstGeom prst="rect">
            <a:avLst/>
          </a:prstGeom>
        </p:spPr>
      </p:pic>
      <p:sp>
        <p:nvSpPr>
          <p:cNvPr id="10" name="正方形/長方形 9"/>
          <p:cNvSpPr/>
          <p:nvPr/>
        </p:nvSpPr>
        <p:spPr>
          <a:xfrm>
            <a:off x="569443" y="1818691"/>
            <a:ext cx="143385" cy="118078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1585443" y="1818691"/>
            <a:ext cx="143385" cy="118078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2589435" y="1818691"/>
            <a:ext cx="143385" cy="118078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794307" y="1818691"/>
            <a:ext cx="630000" cy="118078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1810307" y="1818691"/>
            <a:ext cx="630000" cy="118078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2814299" y="1818691"/>
            <a:ext cx="630000" cy="118078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1262430" y="3065299"/>
            <a:ext cx="143385" cy="118078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2307008" y="3065299"/>
            <a:ext cx="143385" cy="118078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3344338" y="3065299"/>
            <a:ext cx="143385" cy="118078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1485585" y="3217699"/>
            <a:ext cx="392086" cy="266846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2071334" y="3217699"/>
            <a:ext cx="137425" cy="266846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2540201" y="3217699"/>
            <a:ext cx="137425" cy="266846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2876970" y="3217699"/>
            <a:ext cx="392095" cy="266846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2120544" y="3575283"/>
            <a:ext cx="143385" cy="118078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1687570" y="2239710"/>
            <a:ext cx="522000" cy="118078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22330" y="2392314"/>
            <a:ext cx="612000" cy="118078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2097029" y="2392314"/>
            <a:ext cx="143385" cy="118078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/>
          <p:cNvSpPr/>
          <p:nvPr/>
        </p:nvSpPr>
        <p:spPr>
          <a:xfrm>
            <a:off x="2240991" y="2392314"/>
            <a:ext cx="143385" cy="118078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/>
          <p:cNvSpPr/>
          <p:nvPr/>
        </p:nvSpPr>
        <p:spPr>
          <a:xfrm>
            <a:off x="2517165" y="2392314"/>
            <a:ext cx="143385" cy="118078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/>
        </p:nvSpPr>
        <p:spPr>
          <a:xfrm>
            <a:off x="2661127" y="2392314"/>
            <a:ext cx="143385" cy="118078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/>
        </p:nvSpPr>
        <p:spPr>
          <a:xfrm>
            <a:off x="2923186" y="2392314"/>
            <a:ext cx="143385" cy="118078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/>
        </p:nvSpPr>
        <p:spPr>
          <a:xfrm>
            <a:off x="3067148" y="2392314"/>
            <a:ext cx="143385" cy="118078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/>
          <p:cNvSpPr/>
          <p:nvPr/>
        </p:nvSpPr>
        <p:spPr>
          <a:xfrm>
            <a:off x="1640577" y="4877738"/>
            <a:ext cx="143385" cy="118078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/>
          <p:cNvSpPr/>
          <p:nvPr/>
        </p:nvSpPr>
        <p:spPr>
          <a:xfrm>
            <a:off x="1784539" y="4877738"/>
            <a:ext cx="143385" cy="118078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/>
          <p:cNvSpPr/>
          <p:nvPr/>
        </p:nvSpPr>
        <p:spPr>
          <a:xfrm>
            <a:off x="2051187" y="4877738"/>
            <a:ext cx="143385" cy="118078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36"/>
          <p:cNvSpPr/>
          <p:nvPr/>
        </p:nvSpPr>
        <p:spPr>
          <a:xfrm>
            <a:off x="2195149" y="4877738"/>
            <a:ext cx="143385" cy="118078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37"/>
          <p:cNvSpPr/>
          <p:nvPr/>
        </p:nvSpPr>
        <p:spPr>
          <a:xfrm>
            <a:off x="2700100" y="4877738"/>
            <a:ext cx="143385" cy="118078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38"/>
          <p:cNvSpPr/>
          <p:nvPr/>
        </p:nvSpPr>
        <p:spPr>
          <a:xfrm>
            <a:off x="2848825" y="4877738"/>
            <a:ext cx="143385" cy="118078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正方形/長方形 39"/>
          <p:cNvSpPr/>
          <p:nvPr/>
        </p:nvSpPr>
        <p:spPr>
          <a:xfrm>
            <a:off x="1155088" y="6891745"/>
            <a:ext cx="143385" cy="118078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正方形/長方形 40"/>
          <p:cNvSpPr/>
          <p:nvPr/>
        </p:nvSpPr>
        <p:spPr>
          <a:xfrm>
            <a:off x="852230" y="6450100"/>
            <a:ext cx="221323" cy="390689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正方形/長方形 41"/>
          <p:cNvSpPr/>
          <p:nvPr/>
        </p:nvSpPr>
        <p:spPr>
          <a:xfrm>
            <a:off x="1371582" y="6449086"/>
            <a:ext cx="93864" cy="390689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正方形/長方形 42"/>
          <p:cNvSpPr/>
          <p:nvPr/>
        </p:nvSpPr>
        <p:spPr>
          <a:xfrm>
            <a:off x="308460" y="6079268"/>
            <a:ext cx="157724" cy="118078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正方形/長方形 43"/>
          <p:cNvSpPr/>
          <p:nvPr/>
        </p:nvSpPr>
        <p:spPr>
          <a:xfrm>
            <a:off x="799837" y="6222746"/>
            <a:ext cx="157724" cy="118078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743713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4071035" cy="1020797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86" y="1020797"/>
            <a:ext cx="4016350" cy="2630982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5720" y="370931"/>
            <a:ext cx="4046731" cy="2971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1130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 txBox="1">
            <a:spLocks/>
          </p:cNvSpPr>
          <p:nvPr/>
        </p:nvSpPr>
        <p:spPr>
          <a:xfrm>
            <a:off x="314325" y="0"/>
            <a:ext cx="11039475" cy="6799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3200" dirty="0" smtClean="0"/>
              <a:t>第</a:t>
            </a:r>
            <a:r>
              <a:rPr lang="en-US" altLang="ja-JP" sz="3200" dirty="0"/>
              <a:t>5</a:t>
            </a:r>
            <a:r>
              <a:rPr lang="ja-JP" altLang="en-US" sz="3200" dirty="0" smtClean="0"/>
              <a:t>章 行列式</a:t>
            </a:r>
            <a:r>
              <a:rPr lang="en-US" altLang="ja-JP" sz="3200" dirty="0" smtClean="0"/>
              <a:t>:5.3 </a:t>
            </a:r>
            <a:r>
              <a:rPr lang="ja-JP" altLang="en-US" sz="3200" dirty="0" smtClean="0"/>
              <a:t>クラメルの定理、逆行列、体積</a:t>
            </a:r>
            <a:endParaRPr lang="ja-JP" altLang="en-US" sz="3200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679904"/>
            <a:ext cx="4055907" cy="1900447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3"/>
          <a:srcRect b="29221"/>
          <a:stretch/>
        </p:blipFill>
        <p:spPr>
          <a:xfrm>
            <a:off x="1" y="2580351"/>
            <a:ext cx="4061979" cy="4099849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4"/>
          <a:srcRect b="21247"/>
          <a:stretch/>
        </p:blipFill>
        <p:spPr>
          <a:xfrm>
            <a:off x="4135547" y="2297331"/>
            <a:ext cx="4007333" cy="4700369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77165" y="1909932"/>
            <a:ext cx="4025548" cy="4608433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 rotWithShape="1">
          <a:blip r:embed="rId3"/>
          <a:srcRect t="72077" b="1"/>
          <a:stretch/>
        </p:blipFill>
        <p:spPr>
          <a:xfrm>
            <a:off x="4135547" y="679904"/>
            <a:ext cx="4061979" cy="1617427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 rotWithShape="1">
          <a:blip r:embed="rId4"/>
          <a:srcRect l="-517" t="79391" r="-1"/>
          <a:stretch/>
        </p:blipFill>
        <p:spPr>
          <a:xfrm>
            <a:off x="8281971" y="679904"/>
            <a:ext cx="4028080" cy="1230028"/>
          </a:xfrm>
          <a:prstGeom prst="rect">
            <a:avLst/>
          </a:prstGeom>
        </p:spPr>
      </p:pic>
      <p:sp>
        <p:nvSpPr>
          <p:cNvPr id="11" name="正方形/長方形 10"/>
          <p:cNvSpPr/>
          <p:nvPr/>
        </p:nvSpPr>
        <p:spPr>
          <a:xfrm>
            <a:off x="619736" y="963305"/>
            <a:ext cx="80937" cy="118078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892786" y="963305"/>
            <a:ext cx="80937" cy="118078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701397" y="963305"/>
            <a:ext cx="66890" cy="118078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988036" y="1571088"/>
            <a:ext cx="80937" cy="118078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1261086" y="1571088"/>
            <a:ext cx="80937" cy="118078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1069697" y="1571088"/>
            <a:ext cx="66890" cy="118078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1184614" y="2161015"/>
            <a:ext cx="477787" cy="367242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1796459" y="2122455"/>
            <a:ext cx="125815" cy="444363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2487021" y="2122455"/>
            <a:ext cx="125815" cy="444363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2683401" y="2126026"/>
            <a:ext cx="394865" cy="43722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2027954" y="3514294"/>
            <a:ext cx="125815" cy="444363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2755018" y="3514294"/>
            <a:ext cx="125815" cy="444363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1172631" y="3534492"/>
            <a:ext cx="558000" cy="403966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2569795" y="3514294"/>
            <a:ext cx="125815" cy="44436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2933098" y="3514294"/>
            <a:ext cx="125815" cy="44436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1201528" y="2875157"/>
            <a:ext cx="114377" cy="117014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1060627" y="2875157"/>
            <a:ext cx="78121" cy="117014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1658631" y="2875157"/>
            <a:ext cx="103979" cy="117014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/>
          <p:cNvSpPr/>
          <p:nvPr/>
        </p:nvSpPr>
        <p:spPr>
          <a:xfrm>
            <a:off x="3293306" y="2286129"/>
            <a:ext cx="103979" cy="117014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/>
          <p:cNvSpPr/>
          <p:nvPr/>
        </p:nvSpPr>
        <p:spPr>
          <a:xfrm>
            <a:off x="3266513" y="2802033"/>
            <a:ext cx="125815" cy="117014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/>
        </p:nvSpPr>
        <p:spPr>
          <a:xfrm>
            <a:off x="3288082" y="2945107"/>
            <a:ext cx="94526" cy="117014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/>
        </p:nvSpPr>
        <p:spPr>
          <a:xfrm>
            <a:off x="3266512" y="3677968"/>
            <a:ext cx="125815" cy="117014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/>
        </p:nvSpPr>
        <p:spPr>
          <a:xfrm>
            <a:off x="1068178" y="4072637"/>
            <a:ext cx="114377" cy="117014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/>
          <p:cNvSpPr/>
          <p:nvPr/>
        </p:nvSpPr>
        <p:spPr>
          <a:xfrm>
            <a:off x="927277" y="4072637"/>
            <a:ext cx="78121" cy="117014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/>
          <p:cNvSpPr/>
          <p:nvPr/>
        </p:nvSpPr>
        <p:spPr>
          <a:xfrm>
            <a:off x="1525281" y="4072637"/>
            <a:ext cx="103979" cy="117014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/>
          <p:cNvSpPr/>
          <p:nvPr/>
        </p:nvSpPr>
        <p:spPr>
          <a:xfrm>
            <a:off x="1292673" y="4781872"/>
            <a:ext cx="125815" cy="117014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36"/>
          <p:cNvSpPr/>
          <p:nvPr/>
        </p:nvSpPr>
        <p:spPr>
          <a:xfrm>
            <a:off x="1309479" y="4925009"/>
            <a:ext cx="94526" cy="117014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37"/>
          <p:cNvSpPr/>
          <p:nvPr/>
        </p:nvSpPr>
        <p:spPr>
          <a:xfrm>
            <a:off x="2024779" y="4781872"/>
            <a:ext cx="125815" cy="117014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38"/>
          <p:cNvSpPr/>
          <p:nvPr/>
        </p:nvSpPr>
        <p:spPr>
          <a:xfrm>
            <a:off x="2032059" y="4925009"/>
            <a:ext cx="94526" cy="117014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正方形/長方形 39"/>
          <p:cNvSpPr/>
          <p:nvPr/>
        </p:nvSpPr>
        <p:spPr>
          <a:xfrm>
            <a:off x="3101104" y="4781872"/>
            <a:ext cx="125815" cy="117014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正方形/長方形 40"/>
          <p:cNvSpPr/>
          <p:nvPr/>
        </p:nvSpPr>
        <p:spPr>
          <a:xfrm>
            <a:off x="3122673" y="4925009"/>
            <a:ext cx="94526" cy="117014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正方形/長方形 41"/>
          <p:cNvSpPr/>
          <p:nvPr/>
        </p:nvSpPr>
        <p:spPr>
          <a:xfrm>
            <a:off x="1946339" y="4532542"/>
            <a:ext cx="80937" cy="118078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正方形/長方形 42"/>
          <p:cNvSpPr/>
          <p:nvPr/>
        </p:nvSpPr>
        <p:spPr>
          <a:xfrm>
            <a:off x="2219389" y="4532542"/>
            <a:ext cx="80937" cy="118078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正方形/長方形 43"/>
          <p:cNvSpPr/>
          <p:nvPr/>
        </p:nvSpPr>
        <p:spPr>
          <a:xfrm>
            <a:off x="2028000" y="4532542"/>
            <a:ext cx="66890" cy="118078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正方形/長方形 44"/>
          <p:cNvSpPr/>
          <p:nvPr/>
        </p:nvSpPr>
        <p:spPr>
          <a:xfrm>
            <a:off x="541159" y="683984"/>
            <a:ext cx="254016" cy="15716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正方形/長方形 45"/>
          <p:cNvSpPr/>
          <p:nvPr/>
        </p:nvSpPr>
        <p:spPr>
          <a:xfrm>
            <a:off x="1738348" y="5507915"/>
            <a:ext cx="78121" cy="128715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正方形/長方形 46"/>
          <p:cNvSpPr/>
          <p:nvPr/>
        </p:nvSpPr>
        <p:spPr>
          <a:xfrm>
            <a:off x="945584" y="5507915"/>
            <a:ext cx="78121" cy="128715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正方形/長方形 47"/>
          <p:cNvSpPr/>
          <p:nvPr/>
        </p:nvSpPr>
        <p:spPr>
          <a:xfrm>
            <a:off x="372822" y="5507915"/>
            <a:ext cx="71019" cy="12871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正方形/長方形 48"/>
          <p:cNvSpPr/>
          <p:nvPr/>
        </p:nvSpPr>
        <p:spPr>
          <a:xfrm>
            <a:off x="645357" y="5507915"/>
            <a:ext cx="71019" cy="12871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正方形/長方形 49"/>
          <p:cNvSpPr/>
          <p:nvPr/>
        </p:nvSpPr>
        <p:spPr>
          <a:xfrm>
            <a:off x="1159423" y="5507915"/>
            <a:ext cx="71019" cy="12871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正方形/長方形 50"/>
          <p:cNvSpPr/>
          <p:nvPr/>
        </p:nvSpPr>
        <p:spPr>
          <a:xfrm>
            <a:off x="1438024" y="5507915"/>
            <a:ext cx="71019" cy="12871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正方形/長方形 51"/>
          <p:cNvSpPr/>
          <p:nvPr/>
        </p:nvSpPr>
        <p:spPr>
          <a:xfrm>
            <a:off x="447915" y="5507915"/>
            <a:ext cx="85933" cy="128715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正方形/長方形 52"/>
          <p:cNvSpPr/>
          <p:nvPr/>
        </p:nvSpPr>
        <p:spPr>
          <a:xfrm>
            <a:off x="720450" y="5507915"/>
            <a:ext cx="85933" cy="128715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正方形/長方形 53"/>
          <p:cNvSpPr/>
          <p:nvPr/>
        </p:nvSpPr>
        <p:spPr>
          <a:xfrm>
            <a:off x="1240866" y="5507915"/>
            <a:ext cx="85933" cy="128715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正方形/長方形 54"/>
          <p:cNvSpPr/>
          <p:nvPr/>
        </p:nvSpPr>
        <p:spPr>
          <a:xfrm>
            <a:off x="1519467" y="5507915"/>
            <a:ext cx="85933" cy="128715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正方形/長方形 55"/>
          <p:cNvSpPr/>
          <p:nvPr/>
        </p:nvSpPr>
        <p:spPr>
          <a:xfrm>
            <a:off x="1204183" y="5749480"/>
            <a:ext cx="227491" cy="26397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正方形/長方形 56"/>
          <p:cNvSpPr/>
          <p:nvPr/>
        </p:nvSpPr>
        <p:spPr>
          <a:xfrm>
            <a:off x="2217491" y="5746726"/>
            <a:ext cx="96478" cy="26397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正方形/長方形 57"/>
          <p:cNvSpPr/>
          <p:nvPr/>
        </p:nvSpPr>
        <p:spPr>
          <a:xfrm>
            <a:off x="2940539" y="5746169"/>
            <a:ext cx="96478" cy="26397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正方形/長方形 58"/>
          <p:cNvSpPr/>
          <p:nvPr/>
        </p:nvSpPr>
        <p:spPr>
          <a:xfrm>
            <a:off x="3094186" y="5746169"/>
            <a:ext cx="96478" cy="263970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正方形/長方形 59"/>
          <p:cNvSpPr/>
          <p:nvPr/>
        </p:nvSpPr>
        <p:spPr>
          <a:xfrm>
            <a:off x="2070818" y="5746169"/>
            <a:ext cx="96478" cy="263970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正方形/長方形 60"/>
          <p:cNvSpPr/>
          <p:nvPr/>
        </p:nvSpPr>
        <p:spPr>
          <a:xfrm>
            <a:off x="5551636" y="2315883"/>
            <a:ext cx="96478" cy="290367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2" name="正方形/長方形 61"/>
          <p:cNvSpPr/>
          <p:nvPr/>
        </p:nvSpPr>
        <p:spPr>
          <a:xfrm>
            <a:off x="6166536" y="2315883"/>
            <a:ext cx="96478" cy="290367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3" name="正方形/長方形 62"/>
          <p:cNvSpPr/>
          <p:nvPr/>
        </p:nvSpPr>
        <p:spPr>
          <a:xfrm>
            <a:off x="6478869" y="2315883"/>
            <a:ext cx="96478" cy="290367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4" name="正方形/長方形 63"/>
          <p:cNvSpPr/>
          <p:nvPr/>
        </p:nvSpPr>
        <p:spPr>
          <a:xfrm>
            <a:off x="7093769" y="2315883"/>
            <a:ext cx="96478" cy="290367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5" name="正方形/長方形 64"/>
          <p:cNvSpPr/>
          <p:nvPr/>
        </p:nvSpPr>
        <p:spPr>
          <a:xfrm>
            <a:off x="5003350" y="2315883"/>
            <a:ext cx="250240" cy="290367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6" name="正方形/長方形 65"/>
          <p:cNvSpPr/>
          <p:nvPr/>
        </p:nvSpPr>
        <p:spPr>
          <a:xfrm>
            <a:off x="5137996" y="1759985"/>
            <a:ext cx="250240" cy="290367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7" name="正方形/長方形 66"/>
          <p:cNvSpPr/>
          <p:nvPr/>
        </p:nvSpPr>
        <p:spPr>
          <a:xfrm>
            <a:off x="6454990" y="1763127"/>
            <a:ext cx="250240" cy="290367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8" name="正方形/長方形 67"/>
          <p:cNvSpPr/>
          <p:nvPr/>
        </p:nvSpPr>
        <p:spPr>
          <a:xfrm>
            <a:off x="5970615" y="1759984"/>
            <a:ext cx="96478" cy="290367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9" name="正方形/長方形 68"/>
          <p:cNvSpPr/>
          <p:nvPr/>
        </p:nvSpPr>
        <p:spPr>
          <a:xfrm>
            <a:off x="7283449" y="1759984"/>
            <a:ext cx="96478" cy="290367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1" name="正方形/長方形 70"/>
          <p:cNvSpPr/>
          <p:nvPr/>
        </p:nvSpPr>
        <p:spPr>
          <a:xfrm>
            <a:off x="5704036" y="2315883"/>
            <a:ext cx="96478" cy="290367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2" name="正方形/長方形 71"/>
          <p:cNvSpPr/>
          <p:nvPr/>
        </p:nvSpPr>
        <p:spPr>
          <a:xfrm>
            <a:off x="6014136" y="2315883"/>
            <a:ext cx="96478" cy="290367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3" name="正方形/長方形 72"/>
          <p:cNvSpPr/>
          <p:nvPr/>
        </p:nvSpPr>
        <p:spPr>
          <a:xfrm>
            <a:off x="6642852" y="2315883"/>
            <a:ext cx="96478" cy="290367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4" name="正方形/長方形 73"/>
          <p:cNvSpPr/>
          <p:nvPr/>
        </p:nvSpPr>
        <p:spPr>
          <a:xfrm>
            <a:off x="6942645" y="2315883"/>
            <a:ext cx="96478" cy="290367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5" name="正方形/長方形 74"/>
          <p:cNvSpPr/>
          <p:nvPr/>
        </p:nvSpPr>
        <p:spPr>
          <a:xfrm>
            <a:off x="5555375" y="1759984"/>
            <a:ext cx="128413" cy="290367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6" name="正方形/長方形 75"/>
          <p:cNvSpPr/>
          <p:nvPr/>
        </p:nvSpPr>
        <p:spPr>
          <a:xfrm>
            <a:off x="6875264" y="1759984"/>
            <a:ext cx="128413" cy="290367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7" name="正方形/長方形 76"/>
          <p:cNvSpPr/>
          <p:nvPr/>
        </p:nvSpPr>
        <p:spPr>
          <a:xfrm>
            <a:off x="6898010" y="3220753"/>
            <a:ext cx="340990" cy="106648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8" name="正方形/長方形 77"/>
          <p:cNvSpPr/>
          <p:nvPr/>
        </p:nvSpPr>
        <p:spPr>
          <a:xfrm>
            <a:off x="7329740" y="3052596"/>
            <a:ext cx="385510" cy="288000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9" name="正方形/長方形 78"/>
          <p:cNvSpPr/>
          <p:nvPr/>
        </p:nvSpPr>
        <p:spPr>
          <a:xfrm>
            <a:off x="4361114" y="3052596"/>
            <a:ext cx="1805421" cy="288000"/>
          </a:xfrm>
          <a:prstGeom prst="rect">
            <a:avLst/>
          </a:prstGeom>
          <a:noFill/>
          <a:ln w="6350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0" name="正方形/長方形 79"/>
          <p:cNvSpPr/>
          <p:nvPr/>
        </p:nvSpPr>
        <p:spPr>
          <a:xfrm>
            <a:off x="5449837" y="3986468"/>
            <a:ext cx="152237" cy="44436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1" name="正方形/長方形 80"/>
          <p:cNvSpPr/>
          <p:nvPr/>
        </p:nvSpPr>
        <p:spPr>
          <a:xfrm>
            <a:off x="5277825" y="3986468"/>
            <a:ext cx="125815" cy="444363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2" name="正方形/長方形 81"/>
          <p:cNvSpPr/>
          <p:nvPr/>
        </p:nvSpPr>
        <p:spPr>
          <a:xfrm>
            <a:off x="5685073" y="3986468"/>
            <a:ext cx="152237" cy="44436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3" name="正方形/長方形 82"/>
          <p:cNvSpPr/>
          <p:nvPr/>
        </p:nvSpPr>
        <p:spPr>
          <a:xfrm>
            <a:off x="6090416" y="3986468"/>
            <a:ext cx="152237" cy="44436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4" name="正方形/長方形 83"/>
          <p:cNvSpPr/>
          <p:nvPr/>
        </p:nvSpPr>
        <p:spPr>
          <a:xfrm>
            <a:off x="6500224" y="3986468"/>
            <a:ext cx="152237" cy="44436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5" name="正方形/長方形 84"/>
          <p:cNvSpPr/>
          <p:nvPr/>
        </p:nvSpPr>
        <p:spPr>
          <a:xfrm>
            <a:off x="6898010" y="3986468"/>
            <a:ext cx="152237" cy="44436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6" name="正方形/長方形 85"/>
          <p:cNvSpPr/>
          <p:nvPr/>
        </p:nvSpPr>
        <p:spPr>
          <a:xfrm>
            <a:off x="7146770" y="3986468"/>
            <a:ext cx="152237" cy="44436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7" name="正方形/長方形 86"/>
          <p:cNvSpPr/>
          <p:nvPr/>
        </p:nvSpPr>
        <p:spPr>
          <a:xfrm>
            <a:off x="6308531" y="3986468"/>
            <a:ext cx="125815" cy="444363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8" name="正方形/長方形 87"/>
          <p:cNvSpPr/>
          <p:nvPr/>
        </p:nvSpPr>
        <p:spPr>
          <a:xfrm>
            <a:off x="7355669" y="3986468"/>
            <a:ext cx="125815" cy="444363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331712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4464</TotalTime>
  <Words>441</Words>
  <Application>Microsoft Office PowerPoint</Application>
  <PresentationFormat>ワイド画面</PresentationFormat>
  <Paragraphs>84</Paragraphs>
  <Slides>15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15</vt:i4>
      </vt:variant>
    </vt:vector>
  </HeadingPairs>
  <TitlesOfParts>
    <vt:vector size="21" baseType="lpstr">
      <vt:lpstr>ＭＳ Ｐゴシック</vt:lpstr>
      <vt:lpstr>Arial</vt:lpstr>
      <vt:lpstr>Calibri</vt:lpstr>
      <vt:lpstr>Calibri Light</vt:lpstr>
      <vt:lpstr>Cambria Math</vt:lpstr>
      <vt:lpstr>Office テーマ</vt:lpstr>
      <vt:lpstr>第5章 行列式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グランゼコールの位置づけ</vt:lpstr>
      <vt:lpstr>グランゼコールの難易度</vt:lpstr>
      <vt:lpstr>グランゼ・コール出身者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森田 賢</dc:creator>
  <cp:lastModifiedBy>morita</cp:lastModifiedBy>
  <cp:revision>1910</cp:revision>
  <dcterms:created xsi:type="dcterms:W3CDTF">2016-05-31T00:32:30Z</dcterms:created>
  <dcterms:modified xsi:type="dcterms:W3CDTF">2016-06-23T13:58:29Z</dcterms:modified>
</cp:coreProperties>
</file>